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0"/>
  </p:notesMasterIdLst>
  <p:sldIdLst>
    <p:sldId id="256" r:id="rId2"/>
    <p:sldId id="311" r:id="rId3"/>
    <p:sldId id="307" r:id="rId4"/>
    <p:sldId id="260" r:id="rId5"/>
    <p:sldId id="313" r:id="rId6"/>
    <p:sldId id="357" r:id="rId7"/>
    <p:sldId id="358" r:id="rId8"/>
    <p:sldId id="257" r:id="rId9"/>
    <p:sldId id="309" r:id="rId10"/>
    <p:sldId id="310" r:id="rId11"/>
    <p:sldId id="345" r:id="rId12"/>
    <p:sldId id="346" r:id="rId13"/>
    <p:sldId id="349" r:id="rId14"/>
    <p:sldId id="327" r:id="rId15"/>
    <p:sldId id="341" r:id="rId16"/>
    <p:sldId id="348" r:id="rId17"/>
    <p:sldId id="350" r:id="rId18"/>
    <p:sldId id="322" r:id="rId19"/>
    <p:sldId id="325" r:id="rId20"/>
    <p:sldId id="302" r:id="rId21"/>
    <p:sldId id="323" r:id="rId22"/>
    <p:sldId id="300" r:id="rId23"/>
    <p:sldId id="351" r:id="rId24"/>
    <p:sldId id="338" r:id="rId25"/>
    <p:sldId id="339" r:id="rId26"/>
    <p:sldId id="340" r:id="rId27"/>
    <p:sldId id="342" r:id="rId28"/>
    <p:sldId id="353" r:id="rId29"/>
    <p:sldId id="315" r:id="rId30"/>
    <p:sldId id="324" r:id="rId31"/>
    <p:sldId id="343" r:id="rId32"/>
    <p:sldId id="355" r:id="rId33"/>
    <p:sldId id="354" r:id="rId34"/>
    <p:sldId id="321" r:id="rId35"/>
    <p:sldId id="330" r:id="rId36"/>
    <p:sldId id="333" r:id="rId37"/>
    <p:sldId id="335" r:id="rId38"/>
    <p:sldId id="356" r:id="rId39"/>
    <p:sldId id="361" r:id="rId40"/>
    <p:sldId id="320" r:id="rId41"/>
    <p:sldId id="305" r:id="rId42"/>
    <p:sldId id="362" r:id="rId43"/>
    <p:sldId id="364" r:id="rId44"/>
    <p:sldId id="365" r:id="rId45"/>
    <p:sldId id="366" r:id="rId46"/>
    <p:sldId id="367" r:id="rId47"/>
    <p:sldId id="336" r:id="rId48"/>
    <p:sldId id="344" r:id="rId4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843"/>
    <p:restoredTop sz="96327"/>
  </p:normalViewPr>
  <p:slideViewPr>
    <p:cSldViewPr snapToGrid="0">
      <p:cViewPr varScale="1">
        <p:scale>
          <a:sx n="122" d="100"/>
          <a:sy n="122" d="100"/>
        </p:scale>
        <p:origin x="216" y="4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BCB214-BBA5-0042-984E-BD64492A7C33}" type="datetimeFigureOut">
              <a:rPr lang="en-US" smtClean="0"/>
              <a:t>4/16/24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9B01D7-FC55-0F42-AA80-CEB49D1452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3697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9B01D7-FC55-0F42-AA80-CEB49D14524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2451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9EEAA-28B0-9602-02D1-DFE8E90AC4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576856B-093D-60F1-252B-662CCFFD2F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7C5F0B-7208-DF86-FA9F-90FDFE7480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CC3941-9AF5-8240-97A1-C5D7C4DE1E46}" type="datetimeFigureOut">
              <a:rPr lang="en-US" smtClean="0"/>
              <a:t>4/16/24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DCDDE3-D180-8E14-161C-90F92CE59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BAD03E-6013-2AFD-37EB-C44A897444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91C0B4-4403-B441-8647-D45C26BED6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0004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1B5C0-94A7-0AD8-3FE8-3ED6CD8FC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6E90C9B-8C54-319B-A060-29D7FAAA01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787CC6-3DB5-BE08-5D0D-9019B0A971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CC3941-9AF5-8240-97A1-C5D7C4DE1E46}" type="datetimeFigureOut">
              <a:rPr lang="en-US" smtClean="0"/>
              <a:t>4/16/24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3D4BBF-A771-8236-B6BB-44252993CF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379F50-AC71-36E0-4CBE-18932A984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91C0B4-4403-B441-8647-D45C26BED6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5090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70D002E-F042-F221-2AA0-5E84CDA1ED2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5E7933-ACE8-B179-A4E8-853F17B48F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9F5EE0-6FDC-5823-3959-BC84F996CB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CC3941-9AF5-8240-97A1-C5D7C4DE1E46}" type="datetimeFigureOut">
              <a:rPr lang="en-US" smtClean="0"/>
              <a:t>4/16/24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162520-9DF2-43F9-575E-24CCC781FD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DF2325-D32B-C2D3-2044-99F55DAE5B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91C0B4-4403-B441-8647-D45C26BED6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4541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C6D63-E6D1-8CDB-06DC-077B88F237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7D4BFC-2BE0-A800-C728-FDC3AB12D1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5D5BC5-E7DC-EE5C-538F-2362CAFB65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CC3941-9AF5-8240-97A1-C5D7C4DE1E46}" type="datetimeFigureOut">
              <a:rPr lang="en-US" smtClean="0"/>
              <a:t>4/16/24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E69C06-9D51-79C7-BE9E-562B598C3C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C1B4D0-7249-9960-F124-5B28DAA68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91C0B4-4403-B441-8647-D45C26BED6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5710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B9B5C8-40F0-04CC-47FF-67E9864663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F9369F-381A-0635-602A-C1517644E3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7791DC-C1D2-4AD6-03B7-3B2D53DA8E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CC3941-9AF5-8240-97A1-C5D7C4DE1E46}" type="datetimeFigureOut">
              <a:rPr lang="en-US" smtClean="0"/>
              <a:t>4/16/24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4FECF2-925E-56BD-77D1-128F1C6B56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88AD6E-931D-8C4A-C111-F520B2C364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91C0B4-4403-B441-8647-D45C26BED6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5389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3784AA-DA1A-C618-E087-0054F1710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C88C31-7A6B-1C3C-AC8A-3C5E3BB876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7A661E-20DF-7E1B-EF84-B2455EF604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C6D93A-0077-C2FE-D2FF-C1AA05715D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CC3941-9AF5-8240-97A1-C5D7C4DE1E46}" type="datetimeFigureOut">
              <a:rPr lang="en-US" smtClean="0"/>
              <a:t>4/16/24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380D5E-0219-B0DF-8D60-A37E400FE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958DC3-0AD8-FCE3-D952-BE305D1637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91C0B4-4403-B441-8647-D45C26BED6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3389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67295-FD12-F68C-E8A3-E33F55B504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6FB9D6-CC99-F3E9-E590-AAFBBA8166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FDB312-5A9F-C687-244D-73A0CFF2CA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353480B-97AB-1F04-4842-C9DBB89691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321521D-EE72-05BD-3EFF-AF1D7CD0E0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1B89C98-6ECC-8811-697E-9F3DDD319E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CC3941-9AF5-8240-97A1-C5D7C4DE1E46}" type="datetimeFigureOut">
              <a:rPr lang="en-US" smtClean="0"/>
              <a:t>4/16/24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0772F77-19AE-48E7-E40A-2D337E80D2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3E54C2D-F7AF-ECE9-26EC-992308C282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91C0B4-4403-B441-8647-D45C26BED6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5217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024C8-40C5-E419-73B0-E11D59F39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A4B9FE5-A028-B1A0-6A3C-B790777ED8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CC3941-9AF5-8240-97A1-C5D7C4DE1E46}" type="datetimeFigureOut">
              <a:rPr lang="en-US" smtClean="0"/>
              <a:t>4/16/24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01F65A-53BE-2A24-7907-54FC0B2562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B035DB-F862-E3D4-700C-5F349DF964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91C0B4-4403-B441-8647-D45C26BED6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3627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78DD64D-F35F-427F-195E-A7EB847734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CC3941-9AF5-8240-97A1-C5D7C4DE1E46}" type="datetimeFigureOut">
              <a:rPr lang="en-US" smtClean="0"/>
              <a:t>4/16/24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FC9FA2E-2981-2CC9-13EB-CB526F7CBC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BAF462-E640-D557-6387-9B050C7D5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91C0B4-4403-B441-8647-D45C26BED6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1546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A797C-A244-1F60-DBA1-84C33C1769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C40121-5165-26D4-08A9-EA08345422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4F52B2-672A-3F07-BDF3-A3BE7A15AC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5A9EB-AA77-43CD-F4F2-0792B55E3C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CC3941-9AF5-8240-97A1-C5D7C4DE1E46}" type="datetimeFigureOut">
              <a:rPr lang="en-US" smtClean="0"/>
              <a:t>4/16/24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7F6163-DC1A-ADB6-6253-E72045CC41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1A854E-26CA-3898-FD32-99049CD49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91C0B4-4403-B441-8647-D45C26BED6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1685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6B4455-FCB2-8B8B-851B-0BEDD5FE19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BD9AC02-08D3-70B4-22DD-58945A5D059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BAAE3D-50F7-E510-4711-A83B439D7E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7BF127-3F84-01E4-AC73-FF0D947F2B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CC3941-9AF5-8240-97A1-C5D7C4DE1E46}" type="datetimeFigureOut">
              <a:rPr lang="en-US" smtClean="0"/>
              <a:t>4/16/24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751BD6-4987-C8C4-D592-1DBB46AEC4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3A5B3B-39E7-A700-B86A-8A3B57CE7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91C0B4-4403-B441-8647-D45C26BED6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1273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F68A78D-6CD1-1614-1B38-3F87CDCB5D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75FE89-08C8-ECB2-3E51-1B891F6EED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2DB7A3-4AC7-7F46-E1E7-25AC42E93D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CC3941-9AF5-8240-97A1-C5D7C4DE1E46}" type="datetimeFigureOut">
              <a:rPr lang="en-US" smtClean="0"/>
              <a:t>4/16/24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D5319C-2AC8-DCCA-8867-17F89D105E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2345FA-AA1C-C0BC-9A3B-3FFBADFA2B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91C0B4-4403-B441-8647-D45C26BED6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2292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20.png"/><Relationship Id="rId7" Type="http://schemas.openxmlformats.org/officeDocument/2006/relationships/image" Target="../media/image2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15.jpe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0.png"/><Relationship Id="rId2" Type="http://schemas.openxmlformats.org/officeDocument/2006/relationships/image" Target="../media/image4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0.png"/><Relationship Id="rId2" Type="http://schemas.openxmlformats.org/officeDocument/2006/relationships/image" Target="../media/image45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hyperlink" Target="https://www.google.com/url?sa=i&amp;url=https%3A%2F%2Ftheoryofcomputing.org%2Farticles%2Fv019a004%2Fabout.html&amp;psig=AOvVaw2SFrjRLnruz04NqXpNvOaY&amp;ust=1712635456976000&amp;source=images&amp;cd=vfe&amp;opi=89978449&amp;ved=0CBIQjRxqFwoTCMDQqbLesYUDFQAAAAAdAAAAABAJ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72.png"/><Relationship Id="rId3" Type="http://schemas.openxmlformats.org/officeDocument/2006/relationships/image" Target="../media/image59.png"/><Relationship Id="rId7" Type="http://schemas.openxmlformats.org/officeDocument/2006/relationships/image" Target="../media/image66.png"/><Relationship Id="rId12" Type="http://schemas.openxmlformats.org/officeDocument/2006/relationships/image" Target="../media/image71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11" Type="http://schemas.openxmlformats.org/officeDocument/2006/relationships/image" Target="../media/image70.png"/><Relationship Id="rId5" Type="http://schemas.openxmlformats.org/officeDocument/2006/relationships/image" Target="../media/image65.png"/><Relationship Id="rId10" Type="http://schemas.openxmlformats.org/officeDocument/2006/relationships/image" Target="../media/image69.png"/><Relationship Id="rId4" Type="http://schemas.openxmlformats.org/officeDocument/2006/relationships/image" Target="../media/image60.png"/><Relationship Id="rId9" Type="http://schemas.openxmlformats.org/officeDocument/2006/relationships/image" Target="../media/image6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7" Type="http://schemas.openxmlformats.org/officeDocument/2006/relationships/image" Target="../media/image44.png"/><Relationship Id="rId2" Type="http://schemas.openxmlformats.org/officeDocument/2006/relationships/hyperlink" Target="https://www.google.com/url?sa=i&amp;url=https%3A%2F%2Ftheoryofcomputing.org%2Farticles%2Fv019a004%2Fabout.html&amp;psig=AOvVaw2SFrjRLnruz04NqXpNvOaY&amp;ust=1712635456976000&amp;source=images&amp;cd=vfe&amp;opi=89978449&amp;ved=0CBIQjRxqFwoTCMDQqbLesYUDFQAAAAAdAAAAABAJ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1.png"/><Relationship Id="rId4" Type="http://schemas.openxmlformats.org/officeDocument/2006/relationships/image" Target="../media/image3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hyperlink" Target="https://www.google.com/url?sa=i&amp;url=https%3A%2F%2Ftheoryofcomputing.org%2Farticles%2Fv019a004%2Fabout.html&amp;psig=AOvVaw2SFrjRLnruz04NqXpNvOaY&amp;ust=1712635456976000&amp;source=images&amp;cd=vfe&amp;opi=89978449&amp;ved=0CBIQjRxqFwoTCMDQqbLesYUDFQAAAAAdAAAAABAJ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1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29.jpeg"/><Relationship Id="rId7" Type="http://schemas.openxmlformats.org/officeDocument/2006/relationships/image" Target="../media/image81.png"/><Relationship Id="rId2" Type="http://schemas.openxmlformats.org/officeDocument/2006/relationships/hyperlink" Target="https://www.google.com/url?sa=i&amp;url=https%3A%2F%2Ftheoryofcomputing.org%2Farticles%2Fv019a004%2Fabout.html&amp;psig=AOvVaw2SFrjRLnruz04NqXpNvOaY&amp;ust=1712635456976000&amp;source=images&amp;cd=vfe&amp;opi=89978449&amp;ved=0CBIQjRxqFwoTCMDQqbLesYUDFQAAAAAdAAAAABAJ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46.png"/><Relationship Id="rId10" Type="http://schemas.openxmlformats.org/officeDocument/2006/relationships/image" Target="../media/image84.png"/><Relationship Id="rId4" Type="http://schemas.openxmlformats.org/officeDocument/2006/relationships/image" Target="../media/image41.png"/><Relationship Id="rId9" Type="http://schemas.openxmlformats.org/officeDocument/2006/relationships/image" Target="../media/image83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8D74E1DD-526C-60A7-13A5-8F08A03E1ABF}"/>
              </a:ext>
            </a:extLst>
          </p:cNvPr>
          <p:cNvSpPr txBox="1">
            <a:spLocks/>
          </p:cNvSpPr>
          <p:nvPr/>
        </p:nvSpPr>
        <p:spPr>
          <a:xfrm>
            <a:off x="838109" y="594158"/>
            <a:ext cx="10410512" cy="180791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600" dirty="0">
              <a:solidFill>
                <a:srgbClr val="464653"/>
              </a:solidFill>
              <a:effectLst/>
              <a:latin typeface="Helvetica" pitchFamily="2" charset="0"/>
            </a:endParaRPr>
          </a:p>
          <a:p>
            <a:endParaRPr lang="en-US" sz="3600" dirty="0">
              <a:solidFill>
                <a:srgbClr val="464653"/>
              </a:solidFill>
              <a:effectLst/>
              <a:latin typeface="Helvetica" pitchFamily="2" charset="0"/>
            </a:endParaRPr>
          </a:p>
          <a:p>
            <a:r>
              <a:rPr lang="en-US" sz="3600" dirty="0">
                <a:solidFill>
                  <a:srgbClr val="00B0F0"/>
                </a:solidFill>
                <a:effectLst/>
                <a:latin typeface="Helvetica" pitchFamily="2" charset="0"/>
              </a:rPr>
              <a:t>Meta</a:t>
            </a:r>
            <a:r>
              <a:rPr lang="en-US" sz="3600" dirty="0">
                <a:solidFill>
                  <a:srgbClr val="464653"/>
                </a:solidFill>
                <a:effectLst/>
                <a:latin typeface="Helvetica" pitchFamily="2" charset="0"/>
              </a:rPr>
              <a:t>-Complexity: The complexity of complexity </a:t>
            </a:r>
          </a:p>
          <a:p>
            <a:endParaRPr lang="en-US" sz="3600" dirty="0">
              <a:solidFill>
                <a:srgbClr val="464653"/>
              </a:solidFill>
              <a:effectLst/>
              <a:latin typeface="Helvetica" pitchFamily="2" charset="0"/>
            </a:endParaRPr>
          </a:p>
        </p:txBody>
      </p:sp>
      <p:pic>
        <p:nvPicPr>
          <p:cNvPr id="22534" name="Picture 6">
            <a:extLst>
              <a:ext uri="{FF2B5EF4-FFF2-40B4-BE49-F238E27FC236}">
                <a16:creationId xmlns:a16="http://schemas.microsoft.com/office/drawing/2014/main" id="{9BB2913F-ABF7-4565-CB12-95AEFB343C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7256" y="2402075"/>
            <a:ext cx="6532217" cy="4158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01977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6E8C3E-74C0-ED16-9651-F20FDF4492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85B8DC-AE3F-342D-3A03-E0FA27866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Natural Proof vs. MCSP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DED7FD1-2927-08C9-32B2-00C32786DB91}"/>
                  </a:ext>
                </a:extLst>
              </p:cNvPr>
              <p:cNvSpPr txBox="1"/>
              <p:nvPr/>
            </p:nvSpPr>
            <p:spPr>
              <a:xfrm>
                <a:off x="1310148" y="2270276"/>
                <a:ext cx="6096000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400" b="0" i="0" dirty="0" smtClean="0">
                        <a:solidFill>
                          <a:srgbClr val="7030A0"/>
                        </a:solidFill>
                      </a:rPr>
                      <m:t>INPUT</m:t>
                    </m:r>
                    <m:r>
                      <m:rPr>
                        <m:nor/>
                      </m:rPr>
                      <a:rPr lang="en-US" sz="2400" b="0" i="0" dirty="0" smtClean="0">
                        <a:solidFill>
                          <a:srgbClr val="7030A0"/>
                        </a:solidFill>
                      </a:rPr>
                      <m:t>:</m:t>
                    </m:r>
                  </m:oMath>
                </a14:m>
                <a:r>
                  <a:rPr lang="en-US" sz="2400" dirty="0"/>
                  <a:t>   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: </m:t>
                    </m:r>
                    <m:r>
                      <m:rPr>
                        <m:lit/>
                      </m:rPr>
                      <a:rPr lang="en-US" sz="2400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sz="2400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0,1</m:t>
                    </m:r>
                    <m:sSup>
                      <m:sSupPr>
                        <m:ctrlPr>
                          <a:rPr lang="en-US" sz="2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lit/>
                          </m:rPr>
                          <a:rPr lang="en-US" sz="2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p>
                        <m:r>
                          <a:rPr lang="en-US" sz="2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2400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m:rPr>
                        <m:lit/>
                      </m:rPr>
                      <a:rPr lang="en-US" sz="2400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sz="2400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0,1</m:t>
                    </m:r>
                    <m:r>
                      <m:rPr>
                        <m:lit/>
                      </m:rPr>
                      <a:rPr lang="en-US" sz="2400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}</m:t>
                    </m:r>
                    <m:r>
                      <a:rPr lang="en-US" sz="2400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,   </m:t>
                    </m:r>
                    <m:r>
                      <m:rPr>
                        <m:sty m:val="p"/>
                      </m:rPr>
                      <a:rPr lang="en-US" sz="2400" b="0" i="1" dirty="0" smtClean="0">
                        <a:latin typeface="Cambria Math" panose="02040503050406030204" pitchFamily="18" charset="0"/>
                      </a:rPr>
                      <m:t>size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DED7FD1-2927-08C9-32B2-00C32786DB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0148" y="2270276"/>
                <a:ext cx="6096000" cy="830997"/>
              </a:xfrm>
              <a:prstGeom prst="rect">
                <a:avLst/>
              </a:prstGeom>
              <a:blipFill>
                <a:blip r:embed="rId2"/>
                <a:stretch>
                  <a:fillRect l="-2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8B5D242-F8FE-6D91-4165-E61549C7D669}"/>
                  </a:ext>
                </a:extLst>
              </p:cNvPr>
              <p:cNvSpPr txBox="1"/>
              <p:nvPr/>
            </p:nvSpPr>
            <p:spPr>
              <a:xfrm>
                <a:off x="1310148" y="2946066"/>
                <a:ext cx="9785679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400" b="0" i="0" dirty="0" smtClean="0">
                        <a:solidFill>
                          <a:srgbClr val="7030A0"/>
                        </a:solidFill>
                      </a:rPr>
                      <m:t>OUTPUT</m:t>
                    </m:r>
                    <m:r>
                      <m:rPr>
                        <m:nor/>
                      </m:rPr>
                      <a:rPr lang="en-US" sz="2400" b="0" i="0" dirty="0" smtClean="0">
                        <a:solidFill>
                          <a:schemeClr val="tx1"/>
                        </a:solidFill>
                      </a:rPr>
                      <m:t>:</m:t>
                    </m:r>
                  </m:oMath>
                </a14:m>
                <a:r>
                  <a:rPr lang="en-US" sz="2400" dirty="0">
                    <a:solidFill>
                      <a:schemeClr val="accent2"/>
                    </a:solidFill>
                  </a:rPr>
                  <a:t>    (decision ver.) </a:t>
                </a:r>
                <a:r>
                  <a:rPr lang="en-US" sz="2400" dirty="0"/>
                  <a:t>Is there a size-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400" dirty="0"/>
                  <a:t> circuit computing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?</m:t>
                    </m:r>
                  </m:oMath>
                </a14:m>
                <a:r>
                  <a:rPr lang="en-US" sz="2400" dirty="0">
                    <a:solidFill>
                      <a:schemeClr val="accent2"/>
                    </a:solidFill>
                  </a:rPr>
                  <a:t> </a:t>
                </a:r>
              </a:p>
              <a:p>
                <a:r>
                  <a:rPr lang="en-US" sz="2400" dirty="0">
                    <a:solidFill>
                      <a:schemeClr val="accent2"/>
                    </a:solidFill>
                  </a:rPr>
                  <a:t>	</a:t>
                </a:r>
                <a:endParaRPr lang="en-US" sz="24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8B5D242-F8FE-6D91-4165-E61549C7D6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0148" y="2946066"/>
                <a:ext cx="9785679" cy="830997"/>
              </a:xfrm>
              <a:prstGeom prst="rect">
                <a:avLst/>
              </a:prstGeom>
              <a:blipFill>
                <a:blip r:embed="rId3"/>
                <a:stretch>
                  <a:fillRect l="-130" t="-44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1F2AFFD1-83C3-97F1-ACA4-EC5878C9C16A}"/>
              </a:ext>
            </a:extLst>
          </p:cNvPr>
          <p:cNvSpPr txBox="1"/>
          <p:nvPr/>
        </p:nvSpPr>
        <p:spPr>
          <a:xfrm>
            <a:off x="838200" y="1642327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MCSP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E14915-7CF6-7F0D-0E11-B0B6B29060AE}"/>
              </a:ext>
            </a:extLst>
          </p:cNvPr>
          <p:cNvSpPr txBox="1"/>
          <p:nvPr/>
        </p:nvSpPr>
        <p:spPr>
          <a:xfrm>
            <a:off x="838200" y="3929633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Natural Proof</a:t>
            </a:r>
            <a:endParaRPr lang="en-US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EF4B734-A59E-0867-FF34-698FDB887BA3}"/>
                  </a:ext>
                </a:extLst>
              </p:cNvPr>
              <p:cNvSpPr txBox="1"/>
              <p:nvPr/>
            </p:nvSpPr>
            <p:spPr>
              <a:xfrm>
                <a:off x="1310148" y="4581502"/>
                <a:ext cx="6096000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400" b="0" i="0" dirty="0" smtClean="0">
                        <a:solidFill>
                          <a:srgbClr val="7030A0"/>
                        </a:solidFill>
                      </a:rPr>
                      <m:t>INPUT</m:t>
                    </m:r>
                    <m:r>
                      <m:rPr>
                        <m:nor/>
                      </m:rPr>
                      <a:rPr lang="en-US" sz="2400" b="0" i="0" dirty="0" smtClean="0">
                        <a:solidFill>
                          <a:srgbClr val="7030A0"/>
                        </a:solidFill>
                      </a:rPr>
                      <m:t>:</m:t>
                    </m:r>
                  </m:oMath>
                </a14:m>
                <a:r>
                  <a:rPr lang="en-US" sz="2400" dirty="0"/>
                  <a:t>   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: </m:t>
                    </m:r>
                    <m:r>
                      <m:rPr>
                        <m:lit/>
                      </m:rPr>
                      <a:rPr lang="en-US" sz="2400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sz="2400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0,1</m:t>
                    </m:r>
                    <m:sSup>
                      <m:sSupPr>
                        <m:ctrlPr>
                          <a:rPr lang="en-US" sz="2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lit/>
                          </m:rPr>
                          <a:rPr lang="en-US" sz="2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p>
                        <m:r>
                          <a:rPr lang="en-US" sz="2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2400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m:rPr>
                        <m:lit/>
                      </m:rPr>
                      <a:rPr lang="en-US" sz="2400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sz="2400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0,1</m:t>
                    </m:r>
                    <m:r>
                      <m:rPr>
                        <m:lit/>
                      </m:rPr>
                      <a:rPr lang="en-US" sz="2400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}</m:t>
                    </m:r>
                    <m:r>
                      <a:rPr lang="en-US" sz="2400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,   </m:t>
                    </m:r>
                    <m:r>
                      <m:rPr>
                        <m:sty m:val="p"/>
                      </m:rPr>
                      <a:rPr lang="en-US" sz="2400" b="0" i="1" dirty="0" smtClean="0">
                        <a:latin typeface="Cambria Math" panose="02040503050406030204" pitchFamily="18" charset="0"/>
                      </a:rPr>
                      <m:t>size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2400" b="0" i="1" dirty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dirty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2400" b="0" i="1" dirty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p>
                    </m:sSup>
                  </m:oMath>
                </a14:m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EF4B734-A59E-0867-FF34-698FDB887B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0148" y="4581502"/>
                <a:ext cx="6096000" cy="830997"/>
              </a:xfrm>
              <a:prstGeom prst="rect">
                <a:avLst/>
              </a:prstGeom>
              <a:blipFill>
                <a:blip r:embed="rId4"/>
                <a:stretch>
                  <a:fillRect l="-2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9DCD12A-1987-A9A4-7326-31C16F428ED1}"/>
                  </a:ext>
                </a:extLst>
              </p:cNvPr>
              <p:cNvSpPr txBox="1"/>
              <p:nvPr/>
            </p:nvSpPr>
            <p:spPr>
              <a:xfrm>
                <a:off x="1310148" y="5256013"/>
                <a:ext cx="9785679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400" b="0" i="0" dirty="0" smtClean="0">
                        <a:solidFill>
                          <a:srgbClr val="7030A0"/>
                        </a:solidFill>
                      </a:rPr>
                      <m:t>OUTPUT</m:t>
                    </m:r>
                    <m:r>
                      <m:rPr>
                        <m:nor/>
                      </m:rPr>
                      <a:rPr lang="en-US" sz="2400" b="0" i="0" dirty="0" smtClean="0">
                        <a:solidFill>
                          <a:schemeClr val="tx1"/>
                        </a:solidFill>
                      </a:rPr>
                      <m:t>:</m:t>
                    </m:r>
                  </m:oMath>
                </a14:m>
                <a:r>
                  <a:rPr lang="en-US" sz="2400" dirty="0">
                    <a:solidFill>
                      <a:schemeClr val="accent2"/>
                    </a:solidFill>
                  </a:rPr>
                  <a:t>  </a:t>
                </a:r>
                <a:r>
                  <a:rPr lang="en-US" sz="2400" dirty="0"/>
                  <a:t>Is there a size-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p>
                    </m:sSup>
                  </m:oMath>
                </a14:m>
                <a:r>
                  <a:rPr lang="en-US" sz="2400" dirty="0"/>
                  <a:t> circuit computing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?</m:t>
                    </m:r>
                  </m:oMath>
                </a14:m>
                <a:r>
                  <a:rPr lang="en-US" sz="2400" dirty="0">
                    <a:solidFill>
                      <a:schemeClr val="accent2"/>
                    </a:solidFill>
                  </a:rPr>
                  <a:t> </a:t>
                </a:r>
              </a:p>
              <a:p>
                <a:r>
                  <a:rPr lang="en-US" sz="2400" dirty="0">
                    <a:solidFill>
                      <a:schemeClr val="accent2"/>
                    </a:solidFill>
                  </a:rPr>
                  <a:t>	     (Only correct </a:t>
                </a:r>
                <a:r>
                  <a:rPr lang="en-US" sz="2400" dirty="0">
                    <a:solidFill>
                      <a:srgbClr val="FF0000"/>
                    </a:solidFill>
                  </a:rPr>
                  <a:t>``on average”</a:t>
                </a:r>
                <a:r>
                  <a:rPr lang="en-US" sz="2400" dirty="0">
                    <a:solidFill>
                      <a:schemeClr val="accent2"/>
                    </a:solidFill>
                  </a:rPr>
                  <a:t>).</a:t>
                </a:r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9DCD12A-1987-A9A4-7326-31C16F428E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0148" y="5256013"/>
                <a:ext cx="9785679" cy="830997"/>
              </a:xfrm>
              <a:prstGeom prst="rect">
                <a:avLst/>
              </a:prstGeom>
              <a:blipFill>
                <a:blip r:embed="rId5"/>
                <a:stretch>
                  <a:fillRect l="-130" t="-4478" b="-149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57148733-3796-7708-412F-E36079FAEA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55935" y="4420809"/>
            <a:ext cx="3960761" cy="1637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3848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6A3315B4-582F-C34F-9C3B-1DAF75B1E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65544"/>
            <a:ext cx="10515600" cy="1325563"/>
          </a:xfrm>
        </p:spPr>
        <p:txBody>
          <a:bodyPr/>
          <a:lstStyle/>
          <a:p>
            <a:r>
              <a:rPr lang="en-US" sz="4400" dirty="0">
                <a:effectLst/>
                <a:latin typeface="Helvetica" pitchFamily="2" charset="0"/>
              </a:rPr>
              <a:t>What is </a:t>
            </a:r>
            <a:r>
              <a:rPr lang="en-US" sz="4400" dirty="0">
                <a:solidFill>
                  <a:srgbClr val="00B0F0"/>
                </a:solidFill>
                <a:effectLst/>
                <a:latin typeface="Helvetica" pitchFamily="2" charset="0"/>
              </a:rPr>
              <a:t>Meta</a:t>
            </a:r>
            <a:r>
              <a:rPr lang="en-US" sz="4400" dirty="0">
                <a:solidFill>
                  <a:srgbClr val="464653"/>
                </a:solidFill>
                <a:effectLst/>
                <a:latin typeface="Helvetica" pitchFamily="2" charset="0"/>
              </a:rPr>
              <a:t>-Complexity?</a:t>
            </a:r>
            <a:endParaRPr lang="en-US" dirty="0"/>
          </a:p>
        </p:txBody>
      </p:sp>
      <p:pic>
        <p:nvPicPr>
          <p:cNvPr id="25602" name="Picture 2" descr="Meta Logo and symbol, meaning, history, PNG">
            <a:extLst>
              <a:ext uri="{FF2B5EF4-FFF2-40B4-BE49-F238E27FC236}">
                <a16:creationId xmlns:a16="http://schemas.microsoft.com/office/drawing/2014/main" id="{74721C20-977D-70E6-7C70-7055C767DA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1836" y="1803043"/>
            <a:ext cx="1584102" cy="891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09D7F07-7AF1-9CFC-C8C9-60312675667A}"/>
              </a:ext>
            </a:extLst>
          </p:cNvPr>
          <p:cNvSpPr txBox="1"/>
          <p:nvPr/>
        </p:nvSpPr>
        <p:spPr>
          <a:xfrm>
            <a:off x="1799823" y="3545667"/>
            <a:ext cx="6098146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E.g.</a:t>
            </a:r>
          </a:p>
          <a:p>
            <a:r>
              <a:rPr lang="en-US" sz="2800" dirty="0"/>
              <a:t>- </a:t>
            </a:r>
            <a:r>
              <a:rPr lang="en-US" sz="2800" dirty="0">
                <a:solidFill>
                  <a:srgbClr val="FF0000"/>
                </a:solidFill>
              </a:rPr>
              <a:t>MCSP</a:t>
            </a:r>
          </a:p>
          <a:p>
            <a:r>
              <a:rPr lang="en-US" sz="2800" dirty="0"/>
              <a:t>- </a:t>
            </a:r>
            <a:r>
              <a:rPr lang="en-US" sz="2800" dirty="0">
                <a:solidFill>
                  <a:srgbClr val="FF0000"/>
                </a:solidFill>
              </a:rPr>
              <a:t>MINKT</a:t>
            </a:r>
          </a:p>
          <a:p>
            <a:r>
              <a:rPr lang="en-US" sz="2800" dirty="0"/>
              <a:t>- </a:t>
            </a:r>
            <a:r>
              <a:rPr lang="en-US" sz="2800" dirty="0">
                <a:solidFill>
                  <a:srgbClr val="7030A0"/>
                </a:solidFill>
              </a:rPr>
              <a:t>Natural Proofs</a:t>
            </a:r>
          </a:p>
        </p:txBody>
      </p:sp>
      <p:sp>
        <p:nvSpPr>
          <p:cNvPr id="4" name="Left Brace 3">
            <a:extLst>
              <a:ext uri="{FF2B5EF4-FFF2-40B4-BE49-F238E27FC236}">
                <a16:creationId xmlns:a16="http://schemas.microsoft.com/office/drawing/2014/main" id="{5E2F807C-4E53-69E7-7593-6437BF919F63}"/>
              </a:ext>
            </a:extLst>
          </p:cNvPr>
          <p:cNvSpPr/>
          <p:nvPr/>
        </p:nvSpPr>
        <p:spPr>
          <a:xfrm flipH="1">
            <a:off x="4507606" y="3940935"/>
            <a:ext cx="463639" cy="1420614"/>
          </a:xfrm>
          <a:prstGeom prst="leftBrace">
            <a:avLst>
              <a:gd name="adj1" fmla="val 8333"/>
              <a:gd name="adj2" fmla="val 49903"/>
            </a:avLst>
          </a:prstGeom>
          <a:ln w="412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B3F3EC-A21C-F8F5-E3C3-4D6B079250E0}"/>
              </a:ext>
            </a:extLst>
          </p:cNvPr>
          <p:cNvSpPr txBox="1"/>
          <p:nvPr/>
        </p:nvSpPr>
        <p:spPr>
          <a:xfrm>
            <a:off x="5174090" y="4409565"/>
            <a:ext cx="609814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</a:rPr>
              <a:t>Meta complexity problems.</a:t>
            </a:r>
          </a:p>
          <a:p>
            <a:endParaRPr lang="en-US" sz="2400" dirty="0">
              <a:solidFill>
                <a:schemeClr val="accent2"/>
              </a:solidFill>
            </a:endParaRPr>
          </a:p>
          <a:p>
            <a:r>
              <a:rPr lang="en-US" sz="2400" dirty="0"/>
              <a:t>They</a:t>
            </a:r>
            <a:r>
              <a:rPr lang="en-US" sz="2400" dirty="0">
                <a:solidFill>
                  <a:schemeClr val="accent2"/>
                </a:solidFill>
              </a:rPr>
              <a:t> </a:t>
            </a:r>
            <a:r>
              <a:rPr lang="en-US" sz="2400" dirty="0"/>
              <a:t>are</a:t>
            </a:r>
            <a:r>
              <a:rPr lang="en-US" sz="2400" dirty="0">
                <a:solidFill>
                  <a:schemeClr val="accent2"/>
                </a:solidFill>
              </a:rPr>
              <a:t> </a:t>
            </a:r>
            <a:r>
              <a:rPr lang="en-US" sz="2400" dirty="0"/>
              <a:t>all in </a:t>
            </a:r>
            <a:r>
              <a:rPr lang="en-US" sz="2400" b="1" dirty="0"/>
              <a:t>NP</a:t>
            </a:r>
            <a:r>
              <a:rPr lang="en-US" sz="2400" dirty="0"/>
              <a:t>. Are they in </a:t>
            </a:r>
            <a:r>
              <a:rPr lang="en-US" sz="2400" b="1" dirty="0"/>
              <a:t>P</a:t>
            </a:r>
            <a:r>
              <a:rPr lang="en-US" sz="24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8866378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6A3315B4-582F-C34F-9C3B-1DAF75B1E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65544"/>
            <a:ext cx="10515600" cy="1325563"/>
          </a:xfrm>
        </p:spPr>
        <p:txBody>
          <a:bodyPr/>
          <a:lstStyle/>
          <a:p>
            <a:r>
              <a:rPr lang="en-US" sz="4400" dirty="0">
                <a:effectLst/>
                <a:latin typeface="Helvetica" pitchFamily="2" charset="0"/>
              </a:rPr>
              <a:t>Why do we care about </a:t>
            </a:r>
            <a:r>
              <a:rPr lang="en-US" sz="4400" dirty="0">
                <a:solidFill>
                  <a:srgbClr val="00B0F0"/>
                </a:solidFill>
                <a:effectLst/>
                <a:latin typeface="Helvetica" pitchFamily="2" charset="0"/>
              </a:rPr>
              <a:t>Meta</a:t>
            </a:r>
            <a:r>
              <a:rPr lang="en-US" sz="4400" dirty="0">
                <a:solidFill>
                  <a:srgbClr val="464653"/>
                </a:solidFill>
                <a:effectLst/>
                <a:latin typeface="Helvetica" pitchFamily="2" charset="0"/>
              </a:rPr>
              <a:t>-Complexity?</a:t>
            </a:r>
            <a:endParaRPr lang="en-US" dirty="0"/>
          </a:p>
        </p:txBody>
      </p:sp>
      <p:pic>
        <p:nvPicPr>
          <p:cNvPr id="2" name="Picture 2" descr="Meta Logo and symbol, meaning, history, PNG">
            <a:extLst>
              <a:ext uri="{FF2B5EF4-FFF2-40B4-BE49-F238E27FC236}">
                <a16:creationId xmlns:a16="http://schemas.microsoft.com/office/drawing/2014/main" id="{6A40B5FD-65A4-317A-4C91-D39CE7387B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710" y="1893195"/>
            <a:ext cx="1584102" cy="891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70442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6E8C3E-74C0-ED16-9651-F20FDF4492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85B8DC-AE3F-342D-3A03-E0FA27866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Cryptography 101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DEB735-FB30-2ACE-E4CC-D799D71CC9DC}"/>
              </a:ext>
            </a:extLst>
          </p:cNvPr>
          <p:cNvSpPr txBox="1"/>
          <p:nvPr/>
        </p:nvSpPr>
        <p:spPr>
          <a:xfrm>
            <a:off x="1108657" y="1690688"/>
            <a:ext cx="826716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7030A0"/>
                </a:solidFill>
              </a:rPr>
              <a:t>OWF (One-way Function)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7DD240-4A1B-6C5E-4167-E6FCE9376C3F}"/>
              </a:ext>
            </a:extLst>
          </p:cNvPr>
          <p:cNvSpPr txBox="1"/>
          <p:nvPr/>
        </p:nvSpPr>
        <p:spPr>
          <a:xfrm>
            <a:off x="1108656" y="4117024"/>
            <a:ext cx="826716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7030A0"/>
                </a:solidFill>
              </a:rPr>
              <a:t>PRG (Pseudorandom generator)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4B6947-081D-A0CC-D5CF-3FC775F854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9848" y="901843"/>
            <a:ext cx="927904" cy="93943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2DE3109-647D-7709-7992-A0094DC0F3F2}"/>
                  </a:ext>
                </a:extLst>
              </p:cNvPr>
              <p:cNvSpPr txBox="1"/>
              <p:nvPr/>
            </p:nvSpPr>
            <p:spPr>
              <a:xfrm>
                <a:off x="1468190" y="2221958"/>
                <a:ext cx="10991578" cy="16298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For example, the </a:t>
                </a:r>
                <a:r>
                  <a:rPr lang="en-US" sz="2400" dirty="0">
                    <a:solidFill>
                      <a:schemeClr val="accent2"/>
                    </a:solidFill>
                  </a:rPr>
                  <a:t>discrete log</a:t>
                </a:r>
                <a:r>
                  <a:rPr lang="en-US" sz="2400" dirty="0"/>
                  <a:t> assumption:</a:t>
                </a:r>
              </a:p>
              <a:p>
                <a:r>
                  <a:rPr lang="en-US" sz="2400" dirty="0"/>
                  <a:t>	Let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400" dirty="0"/>
                  <a:t> be a random prime, and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sz="2400" dirty="0"/>
                  <a:t> be the primitive root.</a:t>
                </a:r>
              </a:p>
              <a:p>
                <a:r>
                  <a:rPr lang="en-US" sz="2400" dirty="0"/>
                  <a:t>  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2400" dirty="0"/>
              </a:p>
              <a:p>
                <a:r>
                  <a:rPr lang="en-US" sz="2400" dirty="0"/>
                  <a:t>	Computing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is </a:t>
                </a:r>
                <a:r>
                  <a:rPr lang="en-US" sz="2400" dirty="0">
                    <a:solidFill>
                      <a:schemeClr val="accent6"/>
                    </a:solidFill>
                  </a:rPr>
                  <a:t>easy. </a:t>
                </a:r>
                <a:r>
                  <a:rPr lang="en-US" sz="2400" dirty="0"/>
                  <a:t>Inverting</a:t>
                </a:r>
                <a:r>
                  <a:rPr lang="en-US" sz="2400" dirty="0">
                    <a:solidFill>
                      <a:schemeClr val="accent6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is </a:t>
                </a:r>
                <a:r>
                  <a:rPr lang="en-US" sz="2400" dirty="0">
                    <a:solidFill>
                      <a:srgbClr val="FF0000"/>
                    </a:solidFill>
                  </a:rPr>
                  <a:t>hard</a:t>
                </a:r>
                <a:r>
                  <a:rPr lang="en-US" sz="2400" dirty="0"/>
                  <a:t> (on avg) for </a:t>
                </a:r>
                <a:r>
                  <a:rPr lang="en-US" sz="2400" dirty="0" err="1">
                    <a:solidFill>
                      <a:srgbClr val="FF0000"/>
                    </a:solidFill>
                  </a:rPr>
                  <a:t>n.u.p.p.t</a:t>
                </a:r>
                <a:r>
                  <a:rPr lang="en-US" sz="2400" dirty="0">
                    <a:solidFill>
                      <a:srgbClr val="FF0000"/>
                    </a:solidFill>
                  </a:rPr>
                  <a:t>. adv</a:t>
                </a:r>
                <a:r>
                  <a:rPr lang="en-US" sz="2400" dirty="0"/>
                  <a:t>.</a:t>
                </a:r>
                <a:endParaRPr lang="en-US" sz="2400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2DE3109-647D-7709-7992-A0094DC0F3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8190" y="2221958"/>
                <a:ext cx="10991578" cy="1629805"/>
              </a:xfrm>
              <a:prstGeom prst="rect">
                <a:avLst/>
              </a:prstGeom>
              <a:blipFill>
                <a:blip r:embed="rId3"/>
                <a:stretch>
                  <a:fillRect l="-807" t="-3077" b="-6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5A23F45-32C7-600C-E319-23FA09DB96A4}"/>
                  </a:ext>
                </a:extLst>
              </p:cNvPr>
              <p:cNvSpPr txBox="1"/>
              <p:nvPr/>
            </p:nvSpPr>
            <p:spPr>
              <a:xfrm>
                <a:off x="8954418" y="252422"/>
                <a:ext cx="2061312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800" b="0" dirty="0"/>
                  <a:t>Public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80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80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80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5A23F45-32C7-600C-E319-23FA09DB96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4418" y="252422"/>
                <a:ext cx="2061312" cy="523220"/>
              </a:xfrm>
              <a:prstGeom prst="rect">
                <a:avLst/>
              </a:prstGeom>
              <a:blipFill>
                <a:blip r:embed="rId4"/>
                <a:stretch>
                  <a:fillRect l="-6135" t="-11905" b="-309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8914" name="Picture 2" descr="Premium Photo | Cute robot illustration">
            <a:extLst>
              <a:ext uri="{FF2B5EF4-FFF2-40B4-BE49-F238E27FC236}">
                <a16:creationId xmlns:a16="http://schemas.microsoft.com/office/drawing/2014/main" id="{A704420E-AC48-E68B-2273-C1E9300873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0708" y="725862"/>
            <a:ext cx="1428482" cy="1428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1FF5064-715C-1C3E-7E8C-FF25BD9D8BF0}"/>
                  </a:ext>
                </a:extLst>
              </p:cNvPr>
              <p:cNvSpPr txBox="1"/>
              <p:nvPr/>
            </p:nvSpPr>
            <p:spPr>
              <a:xfrm>
                <a:off x="7584965" y="1991861"/>
                <a:ext cx="2061312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800" b="0" dirty="0"/>
                  <a:t>User 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0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1FF5064-715C-1C3E-7E8C-FF25BD9D8B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4965" y="1991861"/>
                <a:ext cx="2061312" cy="523220"/>
              </a:xfrm>
              <a:prstGeom prst="rect">
                <a:avLst/>
              </a:prstGeom>
              <a:blipFill>
                <a:blip r:embed="rId6"/>
                <a:stretch>
                  <a:fillRect l="-6135" t="-11628" b="-279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BE30F3B-62D3-808B-0225-787951F9028E}"/>
                  </a:ext>
                </a:extLst>
              </p:cNvPr>
              <p:cNvSpPr txBox="1"/>
              <p:nvPr/>
            </p:nvSpPr>
            <p:spPr>
              <a:xfrm>
                <a:off x="10547641" y="1974542"/>
                <a:ext cx="2061312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800" b="0" dirty="0"/>
                  <a:t>Adv 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80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0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BE30F3B-62D3-808B-0225-787951F902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47641" y="1974542"/>
                <a:ext cx="2061312" cy="523220"/>
              </a:xfrm>
              <a:prstGeom prst="rect">
                <a:avLst/>
              </a:prstGeom>
              <a:blipFill>
                <a:blip r:embed="rId7"/>
                <a:stretch>
                  <a:fillRect l="-6135" t="-11905" b="-309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A04ABE0-7E86-EFA8-9D5F-D0891E516B39}"/>
              </a:ext>
            </a:extLst>
          </p:cNvPr>
          <p:cNvCxnSpPr/>
          <p:nvPr/>
        </p:nvCxnSpPr>
        <p:spPr>
          <a:xfrm>
            <a:off x="8954418" y="1210614"/>
            <a:ext cx="1799441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542A860-125E-4277-C4E3-C00281531B6B}"/>
              </a:ext>
            </a:extLst>
          </p:cNvPr>
          <p:cNvCxnSpPr>
            <a:cxnSpLocks/>
          </p:cNvCxnSpPr>
          <p:nvPr/>
        </p:nvCxnSpPr>
        <p:spPr>
          <a:xfrm flipH="1">
            <a:off x="8954418" y="1690688"/>
            <a:ext cx="1799441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C4E86E2-8D5F-C6AE-A4EE-B933E9FE82C3}"/>
                  </a:ext>
                </a:extLst>
              </p:cNvPr>
              <p:cNvSpPr txBox="1"/>
              <p:nvPr/>
            </p:nvSpPr>
            <p:spPr>
              <a:xfrm>
                <a:off x="1575514" y="4648294"/>
                <a:ext cx="9040971" cy="1247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m:rPr>
                        <m:lit/>
                      </m:rPr>
                      <a:rPr lang="en-US" sz="2400" b="0" i="1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0,1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lit/>
                          </m:rPr>
                          <a:rPr lang="en-US" sz="2400" b="0" i="1" smtClean="0"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m:rPr>
                        <m:lit/>
                      </m:rPr>
                      <a:rPr lang="en-US" sz="2400" b="0" i="1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0,1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lit/>
                          </m:rPr>
                          <a:rPr lang="en-US" sz="2400" b="0" i="1" smtClean="0"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2400" b="0" i="1" smtClean="0">
                            <a:latin typeface="Cambria Math" panose="02040503050406030204" pitchFamily="18" charset="0"/>
                          </a:rPr>
                          <m:t>poly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sz="2400" dirty="0"/>
                  <a:t>  is a </a:t>
                </a:r>
                <a:r>
                  <a:rPr lang="en-US" sz="2400" dirty="0">
                    <a:solidFill>
                      <a:srgbClr val="FF0000"/>
                    </a:solidFill>
                  </a:rPr>
                  <a:t>PRG</a:t>
                </a:r>
                <a:r>
                  <a:rPr lang="en-US" sz="2400" dirty="0"/>
                  <a:t> if for all </a:t>
                </a:r>
                <a:r>
                  <a:rPr lang="en-US" sz="2400" dirty="0" err="1">
                    <a:solidFill>
                      <a:srgbClr val="FF0000"/>
                    </a:solidFill>
                  </a:rPr>
                  <a:t>n.u.p.p.t</a:t>
                </a:r>
                <a:r>
                  <a:rPr lang="en-US" sz="2400" dirty="0">
                    <a:solidFill>
                      <a:srgbClr val="FF0000"/>
                    </a:solidFill>
                  </a:rPr>
                  <a:t>. adv,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≈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𝑛𝑒𝑔𝑙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dirty="0"/>
              </a:p>
              <a:p>
                <a:r>
                  <a:rPr lang="en-US" sz="2400" dirty="0"/>
                  <a:t>where a function is </a:t>
                </a:r>
                <a:r>
                  <a:rPr lang="en-US" sz="2400" dirty="0">
                    <a:solidFill>
                      <a:schemeClr val="accent2"/>
                    </a:solidFill>
                  </a:rPr>
                  <a:t>negligible</a:t>
                </a:r>
                <a:r>
                  <a:rPr lang="en-US" sz="2400" dirty="0"/>
                  <a:t> in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400" dirty="0"/>
                  <a:t>, if it is smaller than any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1/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p>
                    </m:sSup>
                  </m:oMath>
                </a14:m>
                <a:r>
                  <a:rPr lang="en-US" sz="2400" dirty="0"/>
                  <a:t> for all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sz="2400" dirty="0"/>
                  <a:t>.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C4E86E2-8D5F-C6AE-A4EE-B933E9FE82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5514" y="4648294"/>
                <a:ext cx="9040971" cy="1247329"/>
              </a:xfrm>
              <a:prstGeom prst="rect">
                <a:avLst/>
              </a:prstGeom>
              <a:blipFill>
                <a:blip r:embed="rId8"/>
                <a:stretch>
                  <a:fillRect l="-980" t="-2020" r="-980" b="-101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4A5D0FCB-681B-BB8B-349C-59986F5BDAEE}"/>
              </a:ext>
            </a:extLst>
          </p:cNvPr>
          <p:cNvSpPr txBox="1"/>
          <p:nvPr/>
        </p:nvSpPr>
        <p:spPr>
          <a:xfrm>
            <a:off x="1108656" y="5903893"/>
            <a:ext cx="826716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7030A0"/>
                </a:solidFill>
              </a:rPr>
              <a:t>OWF  =&gt;  PRG =&gt; PRF / Commitment / Symmetric Encryption……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7BB5804-A1D5-4255-BD5A-499C6F2BB847}"/>
              </a:ext>
            </a:extLst>
          </p:cNvPr>
          <p:cNvSpPr txBox="1"/>
          <p:nvPr/>
        </p:nvSpPr>
        <p:spPr>
          <a:xfrm>
            <a:off x="9032763" y="6043017"/>
            <a:ext cx="302975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“secret key crypto”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0288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8" grpId="0"/>
      <p:bldP spid="10" grpId="0"/>
      <p:bldP spid="11" grpId="0"/>
      <p:bldP spid="12" grpId="0"/>
      <p:bldP spid="18" grpId="0"/>
      <p:bldP spid="19" grpId="0"/>
      <p:bldP spid="2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76A72-1F7C-9214-E055-5580D7C6D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Complexity PRG vs. Crypto PRG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23CEF6-CC97-2BDF-AE47-FE137005E77E}"/>
              </a:ext>
            </a:extLst>
          </p:cNvPr>
          <p:cNvSpPr txBox="1"/>
          <p:nvPr/>
        </p:nvSpPr>
        <p:spPr>
          <a:xfrm>
            <a:off x="462116" y="1879909"/>
            <a:ext cx="1112028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7030A0"/>
                </a:solidFill>
              </a:rPr>
              <a:t>                                         Complexity PRG (e.g. NW PRG)</a:t>
            </a:r>
            <a:r>
              <a:rPr lang="en-US" sz="2400" dirty="0"/>
              <a:t>.        </a:t>
            </a:r>
            <a:r>
              <a:rPr lang="en-US" sz="2400" dirty="0">
                <a:solidFill>
                  <a:srgbClr val="7030A0"/>
                </a:solidFill>
              </a:rPr>
              <a:t>Crypto PRG  </a:t>
            </a:r>
          </a:p>
          <a:p>
            <a:r>
              <a:rPr lang="en-US" sz="2400" dirty="0"/>
              <a:t>  </a:t>
            </a:r>
          </a:p>
          <a:p>
            <a:r>
              <a:rPr lang="en-US" sz="2400" dirty="0"/>
              <a:t>Indistinguishable for.     </a:t>
            </a:r>
            <a:r>
              <a:rPr lang="en-US" sz="2400" dirty="0">
                <a:solidFill>
                  <a:srgbClr val="FF0000"/>
                </a:solidFill>
              </a:rPr>
              <a:t>Fixed poly </a:t>
            </a:r>
            <a:r>
              <a:rPr lang="en-US" sz="2400" dirty="0"/>
              <a:t>adv.                                     </a:t>
            </a:r>
            <a:r>
              <a:rPr lang="en-US" sz="2400" dirty="0">
                <a:solidFill>
                  <a:srgbClr val="FF0000"/>
                </a:solidFill>
              </a:rPr>
              <a:t>Any poly </a:t>
            </a:r>
            <a:r>
              <a:rPr lang="en-US" sz="2400" dirty="0"/>
              <a:t>adv.</a:t>
            </a:r>
          </a:p>
          <a:p>
            <a:r>
              <a:rPr lang="en-US" sz="2400" dirty="0"/>
              <a:t>                            (usually </a:t>
            </a:r>
            <a:r>
              <a:rPr lang="en-US" sz="2400" dirty="0">
                <a:solidFill>
                  <a:srgbClr val="FF0000"/>
                </a:solidFill>
              </a:rPr>
              <a:t>less than </a:t>
            </a:r>
            <a:r>
              <a:rPr lang="en-US" sz="2400" dirty="0"/>
              <a:t>running time of the PRG) </a:t>
            </a:r>
          </a:p>
          <a:p>
            <a:endParaRPr lang="en-US" sz="2400" dirty="0"/>
          </a:p>
          <a:p>
            <a:r>
              <a:rPr lang="en-US" sz="2400" dirty="0"/>
              <a:t>Seed length.                     log(n)                                                     poly(n)</a:t>
            </a:r>
          </a:p>
          <a:p>
            <a:r>
              <a:rPr lang="en-US" sz="2400" dirty="0"/>
              <a:t>Running time                   exponential in seed length                polynomial in seed length</a:t>
            </a:r>
          </a:p>
        </p:txBody>
      </p:sp>
    </p:spTree>
    <p:extLst>
      <p:ext uri="{BB962C8B-B14F-4D97-AF65-F5344CB8AC3E}">
        <p14:creationId xmlns:p14="http://schemas.microsoft.com/office/powerpoint/2010/main" val="633111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6E8C3E-74C0-ED16-9651-F20FDF4492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85B8DC-AE3F-342D-3A03-E0FA27866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Secret-key crypto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0C5BF3B-9CDC-80DF-AACC-4F2205694F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936" y="1982713"/>
            <a:ext cx="9453737" cy="3580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946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6E8C3E-74C0-ED16-9651-F20FDF4492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485B8DC-AE3F-342D-3A03-E0FA2786635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If MCSP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 b="0" i="1" smtClean="0">
                        <a:latin typeface="Cambria Math" panose="02040503050406030204" pitchFamily="18" charset="0"/>
                      </a:rPr>
                      <m:t>P</m:t>
                    </m:r>
                  </m:oMath>
                </a14:m>
                <a:r>
                  <a:rPr lang="en-US" dirty="0"/>
                  <a:t> …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485B8DC-AE3F-342D-3A03-E0FA2786635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08B5D242-F8FE-6D91-4165-E61549C7D669}"/>
              </a:ext>
            </a:extLst>
          </p:cNvPr>
          <p:cNvSpPr txBox="1"/>
          <p:nvPr/>
        </p:nvSpPr>
        <p:spPr>
          <a:xfrm>
            <a:off x="1203160" y="2854590"/>
            <a:ext cx="9785679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If </a:t>
            </a:r>
            <a:r>
              <a:rPr lang="en-US" sz="2400" dirty="0">
                <a:solidFill>
                  <a:srgbClr val="FF0000"/>
                </a:solidFill>
              </a:rPr>
              <a:t>MCSP</a:t>
            </a:r>
            <a:r>
              <a:rPr lang="en-US" sz="2400" dirty="0"/>
              <a:t> is in P, there is no pseudorandom generators, thus no crypto.</a:t>
            </a:r>
          </a:p>
          <a:p>
            <a:r>
              <a:rPr lang="en-US" sz="2400" dirty="0">
                <a:solidFill>
                  <a:schemeClr val="accent5"/>
                </a:solidFill>
              </a:rPr>
              <a:t>or</a:t>
            </a:r>
          </a:p>
          <a:p>
            <a:r>
              <a:rPr lang="en-US" sz="2400" dirty="0"/>
              <a:t>Assume there is crypto, there is no </a:t>
            </a:r>
            <a:r>
              <a:rPr lang="en-US" sz="2400" dirty="0">
                <a:solidFill>
                  <a:schemeClr val="accent2"/>
                </a:solidFill>
              </a:rPr>
              <a:t>natural proof. </a:t>
            </a:r>
            <a:r>
              <a:rPr lang="en-US" sz="2400" dirty="0"/>
              <a:t>(</a:t>
            </a:r>
            <a:r>
              <a:rPr lang="en-US" sz="2400" dirty="0">
                <a:solidFill>
                  <a:srgbClr val="FF0000"/>
                </a:solidFill>
              </a:rPr>
              <a:t>MCSP </a:t>
            </a:r>
            <a:r>
              <a:rPr lang="en-US" sz="2400" dirty="0"/>
              <a:t>is hard on average.)</a:t>
            </a:r>
          </a:p>
          <a:p>
            <a:endParaRPr lang="en-US" sz="2400" dirty="0">
              <a:solidFill>
                <a:schemeClr val="accent2"/>
              </a:solidFill>
            </a:endParaRPr>
          </a:p>
          <a:p>
            <a:r>
              <a:rPr lang="en-US" sz="2400" dirty="0">
                <a:solidFill>
                  <a:schemeClr val="accent2"/>
                </a:solidFill>
              </a:rPr>
              <a:t>Key observation:</a:t>
            </a:r>
          </a:p>
          <a:p>
            <a:r>
              <a:rPr lang="en-US" sz="2400" dirty="0">
                <a:solidFill>
                  <a:schemeClr val="accent2"/>
                </a:solidFill>
              </a:rPr>
              <a:t>	</a:t>
            </a:r>
            <a:r>
              <a:rPr lang="en-US" sz="2400" dirty="0">
                <a:solidFill>
                  <a:srgbClr val="FF0000"/>
                </a:solidFill>
              </a:rPr>
              <a:t> MCSP </a:t>
            </a:r>
            <a:r>
              <a:rPr lang="en-US" sz="2400" dirty="0"/>
              <a:t>breaks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/>
              <a:t>PRGs!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F2AFFD1-83C3-97F1-ACA4-EC5878C9C16A}"/>
              </a:ext>
            </a:extLst>
          </p:cNvPr>
          <p:cNvSpPr txBox="1"/>
          <p:nvPr/>
        </p:nvSpPr>
        <p:spPr>
          <a:xfrm>
            <a:off x="838200" y="2011029"/>
            <a:ext cx="826716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7030A0"/>
                </a:solidFill>
              </a:rPr>
              <a:t>[</a:t>
            </a:r>
            <a:r>
              <a:rPr lang="en-US" sz="2800" dirty="0" err="1">
                <a:solidFill>
                  <a:srgbClr val="7030A0"/>
                </a:solidFill>
              </a:rPr>
              <a:t>Kabanets</a:t>
            </a:r>
            <a:r>
              <a:rPr lang="en-US" sz="2800" dirty="0">
                <a:solidFill>
                  <a:srgbClr val="7030A0"/>
                </a:solidFill>
              </a:rPr>
              <a:t> &amp; Cai 99] [</a:t>
            </a:r>
            <a:r>
              <a:rPr lang="en-US" sz="2800" dirty="0" err="1">
                <a:solidFill>
                  <a:srgbClr val="7030A0"/>
                </a:solidFill>
              </a:rPr>
              <a:t>Razborov</a:t>
            </a:r>
            <a:r>
              <a:rPr lang="en-US" sz="2800" dirty="0">
                <a:solidFill>
                  <a:srgbClr val="7030A0"/>
                </a:solidFill>
              </a:rPr>
              <a:t> &amp; </a:t>
            </a:r>
            <a:r>
              <a:rPr lang="en-US" sz="2800" dirty="0" err="1">
                <a:solidFill>
                  <a:srgbClr val="7030A0"/>
                </a:solidFill>
              </a:rPr>
              <a:t>Rudich</a:t>
            </a:r>
            <a:r>
              <a:rPr lang="en-US" sz="2800" dirty="0">
                <a:solidFill>
                  <a:srgbClr val="7030A0"/>
                </a:solidFill>
              </a:rPr>
              <a:t> 97]</a:t>
            </a:r>
            <a:endParaRPr lang="en-US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5183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6A3315B4-582F-C34F-9C3B-1DAF75B1E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65544"/>
            <a:ext cx="10515600" cy="1325563"/>
          </a:xfrm>
        </p:spPr>
        <p:txBody>
          <a:bodyPr/>
          <a:lstStyle/>
          <a:p>
            <a:r>
              <a:rPr lang="en-US" sz="4400" dirty="0">
                <a:effectLst/>
                <a:latin typeface="Helvetica" pitchFamily="2" charset="0"/>
              </a:rPr>
              <a:t>Why do we care about </a:t>
            </a:r>
            <a:r>
              <a:rPr lang="en-US" sz="4400" dirty="0">
                <a:solidFill>
                  <a:srgbClr val="00B0F0"/>
                </a:solidFill>
                <a:effectLst/>
                <a:latin typeface="Helvetica" pitchFamily="2" charset="0"/>
              </a:rPr>
              <a:t>Meta</a:t>
            </a:r>
            <a:r>
              <a:rPr lang="en-US" sz="4400" dirty="0">
                <a:solidFill>
                  <a:srgbClr val="464653"/>
                </a:solidFill>
                <a:effectLst/>
                <a:latin typeface="Helvetica" pitchFamily="2" charset="0"/>
              </a:rPr>
              <a:t>-Complexity?</a:t>
            </a:r>
            <a:endParaRPr lang="en-US" dirty="0"/>
          </a:p>
        </p:txBody>
      </p:sp>
      <p:pic>
        <p:nvPicPr>
          <p:cNvPr id="2" name="Picture 2" descr="Meta Logo and symbol, meaning, history, PNG">
            <a:extLst>
              <a:ext uri="{FF2B5EF4-FFF2-40B4-BE49-F238E27FC236}">
                <a16:creationId xmlns:a16="http://schemas.microsoft.com/office/drawing/2014/main" id="{6A40B5FD-65A4-317A-4C91-D39CE7387B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710" y="1893195"/>
            <a:ext cx="1584102" cy="891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2BBC7E1-DFC7-74FB-FB2E-1DD31C6E9208}"/>
              </a:ext>
            </a:extLst>
          </p:cNvPr>
          <p:cNvSpPr txBox="1"/>
          <p:nvPr/>
        </p:nvSpPr>
        <p:spPr>
          <a:xfrm>
            <a:off x="2177661" y="3560274"/>
            <a:ext cx="978567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2400" dirty="0">
                <a:solidFill>
                  <a:srgbClr val="FF0000"/>
                </a:solidFill>
              </a:rPr>
              <a:t>MCSP </a:t>
            </a:r>
            <a:r>
              <a:rPr lang="en-US" sz="2400" dirty="0"/>
              <a:t>breaks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/>
              <a:t>PRGs!</a:t>
            </a:r>
          </a:p>
          <a:p>
            <a:pPr marL="342900" indent="-342900">
              <a:buFontTx/>
              <a:buChar char="-"/>
            </a:pPr>
            <a:r>
              <a:rPr lang="en-US" sz="2400" dirty="0"/>
              <a:t>Connection to </a:t>
            </a:r>
            <a:r>
              <a:rPr lang="en-US" sz="2400" dirty="0">
                <a:solidFill>
                  <a:schemeClr val="accent6"/>
                </a:solidFill>
              </a:rPr>
              <a:t>Average Case </a:t>
            </a:r>
            <a:r>
              <a:rPr lang="en-US" sz="2400" dirty="0"/>
              <a:t>Complexity Theory</a:t>
            </a:r>
          </a:p>
          <a:p>
            <a:pPr marL="342900" indent="-342900">
              <a:buFontTx/>
              <a:buChar char="-"/>
            </a:pPr>
            <a:r>
              <a:rPr lang="en-US" sz="2400" dirty="0"/>
              <a:t>It might solve the </a:t>
            </a:r>
            <a:r>
              <a:rPr lang="en-US" sz="2400" dirty="0">
                <a:solidFill>
                  <a:schemeClr val="accent2"/>
                </a:solidFill>
              </a:rPr>
              <a:t>Crypto holy-grail</a:t>
            </a:r>
            <a:r>
              <a:rPr lang="en-US" sz="2400" dirty="0"/>
              <a:t>!</a:t>
            </a:r>
          </a:p>
          <a:p>
            <a:pPr marL="342900" indent="-342900">
              <a:buFontTx/>
              <a:buChar char="-"/>
            </a:pPr>
            <a:r>
              <a:rPr lang="en-US" sz="2400" dirty="0">
                <a:solidFill>
                  <a:srgbClr val="7030A0"/>
                </a:solidFill>
              </a:rPr>
              <a:t>Mysteries</a:t>
            </a:r>
            <a:r>
              <a:rPr lang="en-US" sz="2400" dirty="0"/>
              <a:t> around its NP-hardness.</a:t>
            </a:r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4047F68C-8443-5B1B-0DF7-F3AF5BEA809E}"/>
              </a:ext>
            </a:extLst>
          </p:cNvPr>
          <p:cNvSpPr/>
          <p:nvPr/>
        </p:nvSpPr>
        <p:spPr>
          <a:xfrm>
            <a:off x="1557074" y="4096528"/>
            <a:ext cx="560439" cy="12782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8507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6E8C3E-74C0-ED16-9651-F20FDF4492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85B8DC-AE3F-342D-3A03-E0FA27866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Motivations for average case complexity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D6D04C-B3EA-45F4-3341-7FFDD8D25255}"/>
              </a:ext>
            </a:extLst>
          </p:cNvPr>
          <p:cNvSpPr txBox="1"/>
          <p:nvPr/>
        </p:nvSpPr>
        <p:spPr>
          <a:xfrm>
            <a:off x="943488" y="1879909"/>
            <a:ext cx="991258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7030A0"/>
                </a:solidFill>
              </a:rPr>
              <a:t>Cryptography </a:t>
            </a:r>
            <a:endParaRPr lang="en-US" sz="2400" dirty="0"/>
          </a:p>
          <a:p>
            <a:r>
              <a:rPr lang="en-US" sz="2400" dirty="0"/>
              <a:t>     For example, crypto schemes usually looks like this:</a:t>
            </a:r>
          </a:p>
          <a:p>
            <a:r>
              <a:rPr lang="en-US" sz="2400" dirty="0"/>
              <a:t>	1. Generate random key k. </a:t>
            </a:r>
          </a:p>
          <a:p>
            <a:r>
              <a:rPr lang="en-US" sz="2400" dirty="0"/>
              <a:t>	2. Encrypt message m and get y = f(k, m).</a:t>
            </a:r>
          </a:p>
          <a:p>
            <a:r>
              <a:rPr lang="en-US" sz="2400" dirty="0"/>
              <a:t>	3. If the adversary can break the scheme, it can solve a hard problem 	     on instance y.</a:t>
            </a:r>
          </a:p>
          <a:p>
            <a:r>
              <a:rPr lang="en-US" sz="2400" dirty="0"/>
              <a:t>     For this scheme to be secure, the problem has to be </a:t>
            </a:r>
            <a:r>
              <a:rPr lang="en-US" sz="2400" dirty="0">
                <a:solidFill>
                  <a:srgbClr val="FF0000"/>
                </a:solidFill>
              </a:rPr>
              <a:t>average-case hard</a:t>
            </a:r>
            <a:r>
              <a:rPr lang="en-US" sz="2400" dirty="0"/>
              <a:t>.</a:t>
            </a:r>
          </a:p>
          <a:p>
            <a:endParaRPr lang="en-US" sz="2400" dirty="0"/>
          </a:p>
          <a:p>
            <a:r>
              <a:rPr lang="en-US" sz="2400" dirty="0">
                <a:solidFill>
                  <a:srgbClr val="7030A0"/>
                </a:solidFill>
              </a:rPr>
              <a:t>Some algorithms (heuristics) work well on average. </a:t>
            </a:r>
            <a:endParaRPr lang="en-US" sz="2400" dirty="0"/>
          </a:p>
          <a:p>
            <a:r>
              <a:rPr lang="en-US" sz="2400" dirty="0"/>
              <a:t>	1.  Smoothed analysis [Spielman &amp; Teng’01] of simplex method</a:t>
            </a:r>
          </a:p>
          <a:p>
            <a:r>
              <a:rPr lang="en-US" sz="2400" dirty="0"/>
              <a:t>	2.  SAT solvers</a:t>
            </a:r>
          </a:p>
        </p:txBody>
      </p:sp>
    </p:spTree>
    <p:extLst>
      <p:ext uri="{BB962C8B-B14F-4D97-AF65-F5344CB8AC3E}">
        <p14:creationId xmlns:p14="http://schemas.microsoft.com/office/powerpoint/2010/main" val="995273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6E8C3E-74C0-ED16-9651-F20FDF4492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85B8DC-AE3F-342D-3A03-E0FA27866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Average Case Complexity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BD6D04C-B3EA-45F4-3341-7FFDD8D25255}"/>
                  </a:ext>
                </a:extLst>
              </p:cNvPr>
              <p:cNvSpPr txBox="1"/>
              <p:nvPr/>
            </p:nvSpPr>
            <p:spPr>
              <a:xfrm>
                <a:off x="943487" y="1879909"/>
                <a:ext cx="10137467" cy="1603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rgbClr val="7030A0"/>
                    </a:solidFill>
                  </a:rPr>
                  <a:t>Def (</a:t>
                </a:r>
                <a:r>
                  <a:rPr lang="en-US" sz="2400" dirty="0">
                    <a:solidFill>
                      <a:schemeClr val="accent2"/>
                    </a:solidFill>
                  </a:rPr>
                  <a:t>Error-less </a:t>
                </a:r>
                <a:r>
                  <a:rPr lang="en-US" sz="2400" dirty="0">
                    <a:solidFill>
                      <a:srgbClr val="7030A0"/>
                    </a:solidFill>
                  </a:rPr>
                  <a:t>Average Poly-time using Expectation) [Levin]</a:t>
                </a:r>
                <a:r>
                  <a:rPr lang="en-US" sz="2400" dirty="0"/>
                  <a:t>:  </a:t>
                </a:r>
              </a:p>
              <a:p>
                <a:r>
                  <a:rPr lang="en-US" sz="2400" dirty="0"/>
                  <a:t>  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40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sz="2400" dirty="0"/>
                  <a:t>be the running time of </a:t>
                </a:r>
                <a:r>
                  <a:rPr lang="en-US" sz="2400" dirty="0">
                    <a:solidFill>
                      <a:srgbClr val="FF0000"/>
                    </a:solidFill>
                  </a:rPr>
                  <a:t>A</a:t>
                </a:r>
                <a:r>
                  <a:rPr lang="en-US" sz="2400" dirty="0"/>
                  <a:t> on x. We say an algorithm </a:t>
                </a:r>
                <a:r>
                  <a:rPr lang="en-US" sz="2400" dirty="0">
                    <a:solidFill>
                      <a:srgbClr val="FF0000"/>
                    </a:solidFill>
                  </a:rPr>
                  <a:t>A </a:t>
                </a:r>
                <a:r>
                  <a:rPr lang="en-US" sz="2400" dirty="0"/>
                  <a:t>runs in poly-time over distribution ensemble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lit/>
                          </m:rP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{</m:t>
                        </m:r>
                        <m:r>
                          <a:rPr lang="en-US" sz="240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m:rPr>
                        <m:lit/>
                      </m:rPr>
                      <a:rPr lang="en-US" sz="2400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2400" dirty="0"/>
                  <a:t> if there exists polynomial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sz="2400" dirty="0"/>
                  <a:t>and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&gt;0 </m:t>
                    </m:r>
                  </m:oMath>
                </a14:m>
                <a:r>
                  <a:rPr lang="en-US" sz="2400" dirty="0"/>
                  <a:t> </a:t>
                </a:r>
              </a:p>
              <a:p>
                <a:r>
                  <a:rPr lang="en-US" sz="2400" dirty="0"/>
                  <a:t>	               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1" smtClean="0"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∼</m:t>
                        </m:r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𝜖</m:t>
                            </m:r>
                          </m:sup>
                        </m:sSup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BD6D04C-B3EA-45F4-3341-7FFDD8D252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3487" y="1879909"/>
                <a:ext cx="10137467" cy="1603324"/>
              </a:xfrm>
              <a:prstGeom prst="rect">
                <a:avLst/>
              </a:prstGeom>
              <a:blipFill>
                <a:blip r:embed="rId2"/>
                <a:stretch>
                  <a:fillRect l="-1001" t="-2344" b="-1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F812FDE-650E-C67A-74F6-AD438CB63D18}"/>
                  </a:ext>
                </a:extLst>
              </p:cNvPr>
              <p:cNvSpPr txBox="1"/>
              <p:nvPr/>
            </p:nvSpPr>
            <p:spPr>
              <a:xfrm>
                <a:off x="943488" y="4171504"/>
                <a:ext cx="9912580" cy="26776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rgbClr val="7030A0"/>
                    </a:solidFill>
                  </a:rPr>
                  <a:t>Remark</a:t>
                </a:r>
                <a:r>
                  <a:rPr lang="en-US" sz="2400" dirty="0"/>
                  <a:t>:  Why not just set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400" dirty="0"/>
                  <a:t>?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Consider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⋅1</m:t>
                    </m:r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. </m:t>
                    </m:r>
                  </m:oMath>
                </a14:m>
                <a:r>
                  <a:rPr lang="en-US" sz="2400" b="0" dirty="0"/>
                  <a:t> If 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400" b="0" dirty="0"/>
                  <a:t>, </a:t>
                </a:r>
                <a:r>
                  <a:rPr lang="en-US" sz="2400" dirty="0"/>
                  <a:t>expectation is not poly.</a:t>
                </a:r>
              </a:p>
              <a:p>
                <a:r>
                  <a:rPr lang="en-US" sz="2400" dirty="0"/>
                  <a:t>Consider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⋅1</m:t>
                    </m:r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. </m:t>
                    </m:r>
                  </m:oMath>
                </a14:m>
                <a:r>
                  <a:rPr lang="en-US" sz="2400" dirty="0"/>
                  <a:t> If 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400" dirty="0"/>
                  <a:t>, expectation is poly.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But the running time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2400" dirty="0"/>
                  <a:t> is polynomial of that of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2400" dirty="0"/>
                  <a:t>.. This e.g. breaks composition.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F812FDE-650E-C67A-74F6-AD438CB63D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3488" y="4171504"/>
                <a:ext cx="9912580" cy="2677656"/>
              </a:xfrm>
              <a:prstGeom prst="rect">
                <a:avLst/>
              </a:prstGeom>
              <a:blipFill>
                <a:blip r:embed="rId3"/>
                <a:stretch>
                  <a:fillRect l="-1024" t="-1415" b="-37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60367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6A3315B4-582F-C34F-9C3B-1DAF75B1E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65544"/>
            <a:ext cx="10515600" cy="1325563"/>
          </a:xfrm>
        </p:spPr>
        <p:txBody>
          <a:bodyPr/>
          <a:lstStyle/>
          <a:p>
            <a:r>
              <a:rPr lang="en-US" sz="4400" dirty="0">
                <a:effectLst/>
                <a:latin typeface="Helvetica" pitchFamily="2" charset="0"/>
              </a:rPr>
              <a:t>What is </a:t>
            </a:r>
            <a:r>
              <a:rPr lang="en-US" sz="4400" dirty="0">
                <a:solidFill>
                  <a:srgbClr val="00B0F0"/>
                </a:solidFill>
                <a:effectLst/>
                <a:latin typeface="Helvetica" pitchFamily="2" charset="0"/>
              </a:rPr>
              <a:t>Meta</a:t>
            </a:r>
            <a:r>
              <a:rPr lang="en-US" sz="4400" dirty="0">
                <a:solidFill>
                  <a:srgbClr val="464653"/>
                </a:solidFill>
                <a:effectLst/>
                <a:latin typeface="Helvetica" pitchFamily="2" charset="0"/>
              </a:rPr>
              <a:t>-Complexity?</a:t>
            </a:r>
            <a:endParaRPr lang="en-US" dirty="0"/>
          </a:p>
        </p:txBody>
      </p:sp>
      <p:pic>
        <p:nvPicPr>
          <p:cNvPr id="25602" name="Picture 2" descr="Meta Logo and symbol, meaning, history, PNG">
            <a:extLst>
              <a:ext uri="{FF2B5EF4-FFF2-40B4-BE49-F238E27FC236}">
                <a16:creationId xmlns:a16="http://schemas.microsoft.com/office/drawing/2014/main" id="{74721C20-977D-70E6-7C70-7055C767DA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1836" y="1803043"/>
            <a:ext cx="1584102" cy="891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86142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6E8C3E-74C0-ED16-9651-F20FDF4492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85B8DC-AE3F-342D-3A03-E0FA27866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Average Case Complexity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BD6D04C-B3EA-45F4-3341-7FFDD8D25255}"/>
                  </a:ext>
                </a:extLst>
              </p:cNvPr>
              <p:cNvSpPr txBox="1"/>
              <p:nvPr/>
            </p:nvSpPr>
            <p:spPr>
              <a:xfrm>
                <a:off x="943487" y="1879909"/>
                <a:ext cx="10137467" cy="17409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rgbClr val="7030A0"/>
                    </a:solidFill>
                  </a:rPr>
                  <a:t>Def (</a:t>
                </a:r>
                <a:r>
                  <a:rPr lang="en-US" sz="2400" dirty="0">
                    <a:solidFill>
                      <a:schemeClr val="accent2"/>
                    </a:solidFill>
                  </a:rPr>
                  <a:t>Error-less </a:t>
                </a:r>
                <a:r>
                  <a:rPr lang="en-US" sz="2400" dirty="0">
                    <a:solidFill>
                      <a:srgbClr val="7030A0"/>
                    </a:solidFill>
                  </a:rPr>
                  <a:t>Average Poly-time using Trade-off)</a:t>
                </a:r>
                <a:r>
                  <a:rPr lang="en-US" sz="2400" dirty="0"/>
                  <a:t>:  </a:t>
                </a:r>
              </a:p>
              <a:p>
                <a:r>
                  <a:rPr lang="en-US" sz="2400" dirty="0"/>
                  <a:t>  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40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sz="2400" dirty="0"/>
                  <a:t>be the running time of </a:t>
                </a:r>
                <a:r>
                  <a:rPr lang="en-US" sz="2400" dirty="0">
                    <a:solidFill>
                      <a:srgbClr val="FF0000"/>
                    </a:solidFill>
                  </a:rPr>
                  <a:t>A</a:t>
                </a:r>
                <a:r>
                  <a:rPr lang="en-US" sz="2400" dirty="0"/>
                  <a:t> on x. We say an algorithm </a:t>
                </a:r>
                <a:r>
                  <a:rPr lang="en-US" sz="2400" dirty="0">
                    <a:solidFill>
                      <a:srgbClr val="FF0000"/>
                    </a:solidFill>
                  </a:rPr>
                  <a:t>A </a:t>
                </a:r>
                <a:r>
                  <a:rPr lang="en-US" sz="2400" dirty="0"/>
                  <a:t>runs in poly-time over distribution ensemble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lit/>
                          </m:rP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{</m:t>
                        </m:r>
                        <m:r>
                          <a:rPr lang="en-US" sz="240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m:rPr>
                        <m:lit/>
                      </m:rPr>
                      <a:rPr lang="en-US" sz="2400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2400" dirty="0"/>
                  <a:t> if there exists polynomial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sz="2400" dirty="0"/>
                  <a:t>and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&gt;0 </m:t>
                    </m:r>
                  </m:oMath>
                </a14:m>
                <a:r>
                  <a:rPr lang="en-US" sz="2400" dirty="0"/>
                  <a:t> </a:t>
                </a:r>
              </a:p>
              <a:p>
                <a:r>
                  <a:rPr lang="en-US" sz="2400" dirty="0"/>
                  <a:t>	               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1" smtClean="0"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∼</m:t>
                        </m:r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≥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≤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𝜖</m:t>
                            </m:r>
                          </m:sup>
                        </m:sSup>
                      </m:den>
                    </m:f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BD6D04C-B3EA-45F4-3341-7FFDD8D252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3487" y="1879909"/>
                <a:ext cx="10137467" cy="1740989"/>
              </a:xfrm>
              <a:prstGeom prst="rect">
                <a:avLst/>
              </a:prstGeom>
              <a:blipFill>
                <a:blip r:embed="rId2"/>
                <a:stretch>
                  <a:fillRect l="-1001" t="-2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F812FDE-650E-C67A-74F6-AD438CB63D18}"/>
                  </a:ext>
                </a:extLst>
              </p:cNvPr>
              <p:cNvSpPr txBox="1"/>
              <p:nvPr/>
            </p:nvSpPr>
            <p:spPr>
              <a:xfrm>
                <a:off x="943488" y="4171504"/>
                <a:ext cx="991258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rgbClr val="7030A0"/>
                    </a:solidFill>
                  </a:rPr>
                  <a:t>Remark</a:t>
                </a:r>
                <a:r>
                  <a:rPr lang="en-US" sz="2400" dirty="0"/>
                  <a:t>:  Here we have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sz="2400" dirty="0"/>
                  <a:t> for the same reason. In fact, they are equivalent.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F812FDE-650E-C67A-74F6-AD438CB63D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3488" y="4171504"/>
                <a:ext cx="9912580" cy="461665"/>
              </a:xfrm>
              <a:prstGeom prst="rect">
                <a:avLst/>
              </a:prstGeom>
              <a:blipFill>
                <a:blip r:embed="rId3"/>
                <a:stretch>
                  <a:fillRect l="-1024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EB0F805-429C-7DFA-75D5-23DCD6D7035A}"/>
                  </a:ext>
                </a:extLst>
              </p:cNvPr>
              <p:cNvSpPr txBox="1"/>
              <p:nvPr/>
            </p:nvSpPr>
            <p:spPr>
              <a:xfrm>
                <a:off x="943487" y="5075782"/>
                <a:ext cx="11111138" cy="138499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solidFill>
                      <a:srgbClr val="7030A0"/>
                    </a:solidFill>
                  </a:rPr>
                  <a:t>Biggest Open Question in Avg-case Complexity:  </a:t>
                </a:r>
                <a:r>
                  <a:rPr lang="en-US" sz="2400" dirty="0">
                    <a:solidFill>
                      <a:srgbClr val="FF0000"/>
                    </a:solidFill>
                  </a:rPr>
                  <a:t>Is NP easy on average?</a:t>
                </a:r>
              </a:p>
              <a:p>
                <a:endParaRPr lang="en-US" sz="2400" dirty="0">
                  <a:solidFill>
                    <a:srgbClr val="FF000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6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  <m:r>
                        <m:rPr>
                          <m:sty m:val="p"/>
                        </m:rPr>
                        <a:rPr lang="en-US" sz="3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istNP</m:t>
                      </m:r>
                      <m:r>
                        <a:rPr lang="en-US" sz="3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3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AvgP</m:t>
                      </m:r>
                      <m:r>
                        <a:rPr lang="en-US" sz="3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?</m:t>
                      </m:r>
                    </m:oMath>
                  </m:oMathPara>
                </a14:m>
                <a:endParaRPr lang="en-US" sz="3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EB0F805-429C-7DFA-75D5-23DCD6D703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3487" y="5075782"/>
                <a:ext cx="11111138" cy="1384995"/>
              </a:xfrm>
              <a:prstGeom prst="rect">
                <a:avLst/>
              </a:prstGeom>
              <a:blipFill>
                <a:blip r:embed="rId4"/>
                <a:stretch>
                  <a:fillRect l="-914" t="-2727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65242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6E8C3E-74C0-ED16-9651-F20FDF4492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85B8DC-AE3F-342D-3A03-E0FA27866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Average Case Complexity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BD6D04C-B3EA-45F4-3341-7FFDD8D25255}"/>
                  </a:ext>
                </a:extLst>
              </p:cNvPr>
              <p:cNvSpPr txBox="1"/>
              <p:nvPr/>
            </p:nvSpPr>
            <p:spPr>
              <a:xfrm>
                <a:off x="943488" y="1879909"/>
                <a:ext cx="9912580" cy="16017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rgbClr val="7030A0"/>
                    </a:solidFill>
                  </a:rPr>
                  <a:t>Def (Poly time </a:t>
                </a:r>
                <a:r>
                  <a:rPr lang="en-US" sz="2400" dirty="0" err="1">
                    <a:solidFill>
                      <a:srgbClr val="7030A0"/>
                    </a:solidFill>
                  </a:rPr>
                  <a:t>samplable</a:t>
                </a:r>
                <a:r>
                  <a:rPr lang="en-US" sz="2400" dirty="0">
                    <a:solidFill>
                      <a:srgbClr val="7030A0"/>
                    </a:solidFill>
                  </a:rPr>
                  <a:t> distribution)</a:t>
                </a:r>
                <a:r>
                  <a:rPr lang="en-US" sz="2400" dirty="0"/>
                  <a:t>:  </a:t>
                </a:r>
              </a:p>
              <a:p>
                <a:r>
                  <a:rPr lang="en-US" sz="2400" dirty="0"/>
                  <a:t>   We say an ensemble </a:t>
                </a:r>
                <a14:m>
                  <m:oMath xmlns:m="http://schemas.openxmlformats.org/officeDocument/2006/math">
                    <m:r>
                      <m:rPr>
                        <m:lit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m:rPr>
                        <m:lit/>
                      </m:rPr>
                      <a:rPr lang="en-US" sz="24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2400" dirty="0"/>
                  <a:t> of distributions is </a:t>
                </a:r>
                <a:r>
                  <a:rPr lang="en-US" sz="2400" dirty="0">
                    <a:solidFill>
                      <a:srgbClr val="7030A0"/>
                    </a:solidFill>
                  </a:rPr>
                  <a:t>poly-time </a:t>
                </a:r>
                <a:r>
                  <a:rPr lang="en-US" sz="2400" dirty="0" err="1">
                    <a:solidFill>
                      <a:srgbClr val="7030A0"/>
                    </a:solidFill>
                  </a:rPr>
                  <a:t>samplable</a:t>
                </a:r>
                <a:r>
                  <a:rPr lang="en-US" sz="2400" dirty="0"/>
                  <a:t> if there is a poly-time randomized algorithm </a:t>
                </a:r>
                <a:r>
                  <a:rPr lang="en-US" sz="2400" dirty="0">
                    <a:solidFill>
                      <a:srgbClr val="FF0000"/>
                    </a:solidFill>
                  </a:rPr>
                  <a:t>A </a:t>
                </a:r>
                <a:r>
                  <a:rPr lang="en-US" sz="2400" dirty="0"/>
                  <a:t>such that </a:t>
                </a:r>
              </a:p>
              <a:p>
                <a:r>
                  <a:rPr lang="en-US" sz="2400" dirty="0"/>
                  <a:t>	                           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1" smtClean="0">
                        <a:latin typeface="Cambria Math" panose="02040503050406030204" pitchFamily="18" charset="0"/>
                      </a:rPr>
                      <m:t>Pr</m:t>
                    </m:r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p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. 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BD6D04C-B3EA-45F4-3341-7FFDD8D252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3488" y="1879909"/>
                <a:ext cx="9912580" cy="1601785"/>
              </a:xfrm>
              <a:prstGeom prst="rect">
                <a:avLst/>
              </a:prstGeom>
              <a:blipFill>
                <a:blip r:embed="rId2"/>
                <a:stretch>
                  <a:fillRect l="-1024" t="-2344" r="-640" b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55CDBF1-109B-CA92-CED8-557B90AC7D92}"/>
                  </a:ext>
                </a:extLst>
              </p:cNvPr>
              <p:cNvSpPr txBox="1"/>
              <p:nvPr/>
            </p:nvSpPr>
            <p:spPr>
              <a:xfrm>
                <a:off x="943488" y="3670915"/>
                <a:ext cx="9912580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rgbClr val="7030A0"/>
                    </a:solidFill>
                  </a:rPr>
                  <a:t>Def (</a:t>
                </a:r>
                <a:r>
                  <a:rPr lang="en-US" sz="2400" b="1" dirty="0" err="1">
                    <a:solidFill>
                      <a:srgbClr val="FF0000"/>
                    </a:solidFill>
                  </a:rPr>
                  <a:t>AvgP</a:t>
                </a:r>
                <a:r>
                  <a:rPr lang="en-US" sz="2400" b="1" dirty="0"/>
                  <a:t>, </a:t>
                </a:r>
                <a:r>
                  <a:rPr lang="en-US" sz="2400" dirty="0"/>
                  <a:t>Errorless Heuristic Scheme</a:t>
                </a:r>
                <a:r>
                  <a:rPr lang="en-US" sz="2400" dirty="0">
                    <a:solidFill>
                      <a:srgbClr val="7030A0"/>
                    </a:solidFill>
                  </a:rPr>
                  <a:t>)</a:t>
                </a:r>
                <a:r>
                  <a:rPr lang="en-US" sz="2400" dirty="0"/>
                  <a:t>:  </a:t>
                </a:r>
              </a:p>
              <a:p>
                <a:r>
                  <a:rPr lang="en-US" sz="2400" dirty="0"/>
                  <a:t>   We say a pair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sz="2400" b="1" dirty="0"/>
                  <a:t> </a:t>
                </a:r>
                <a:r>
                  <a:rPr lang="en-US" sz="2400" b="1" dirty="0" err="1">
                    <a:solidFill>
                      <a:srgbClr val="FF0000"/>
                    </a:solidFill>
                  </a:rPr>
                  <a:t>AvgP</a:t>
                </a:r>
                <a:r>
                  <a:rPr lang="en-US" sz="2400" b="1" dirty="0"/>
                  <a:t> </a:t>
                </a:r>
                <a:r>
                  <a:rPr lang="en-US" sz="2400" dirty="0" err="1"/>
                  <a:t>iff</a:t>
                </a:r>
                <a:r>
                  <a:rPr lang="en-US" sz="2400" dirty="0"/>
                  <a:t> there is an errorless heuristic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2400" dirty="0"/>
                  <a:t> runs in avg poly time for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sz="2400" dirty="0"/>
                  <a:t> is a polynomial time </a:t>
                </a:r>
                <a:r>
                  <a:rPr lang="en-US" sz="2400" dirty="0" err="1"/>
                  <a:t>samplable</a:t>
                </a:r>
                <a:r>
                  <a:rPr lang="en-US" sz="2400" dirty="0"/>
                  <a:t> ensemble.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55CDBF1-109B-CA92-CED8-557B90AC7D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3488" y="3670915"/>
                <a:ext cx="9912580" cy="1200329"/>
              </a:xfrm>
              <a:prstGeom prst="rect">
                <a:avLst/>
              </a:prstGeom>
              <a:blipFill>
                <a:blip r:embed="rId3"/>
                <a:stretch>
                  <a:fillRect l="-1024" t="-3125" b="-104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638E360-4127-28EF-6F96-2470466BDA19}"/>
                  </a:ext>
                </a:extLst>
              </p:cNvPr>
              <p:cNvSpPr txBox="1"/>
              <p:nvPr/>
            </p:nvSpPr>
            <p:spPr>
              <a:xfrm>
                <a:off x="943488" y="5060465"/>
                <a:ext cx="9912580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rgbClr val="7030A0"/>
                    </a:solidFill>
                  </a:rPr>
                  <a:t>Def (</a:t>
                </a:r>
                <a:r>
                  <a:rPr lang="en-US" sz="2400" b="1" dirty="0" err="1">
                    <a:solidFill>
                      <a:srgbClr val="FF0000"/>
                    </a:solidFill>
                  </a:rPr>
                  <a:t>DistNP</a:t>
                </a:r>
                <a:r>
                  <a:rPr lang="en-US" sz="2400" dirty="0">
                    <a:solidFill>
                      <a:srgbClr val="7030A0"/>
                    </a:solidFill>
                  </a:rPr>
                  <a:t>)</a:t>
                </a:r>
                <a:r>
                  <a:rPr lang="en-US" sz="2400" dirty="0"/>
                  <a:t>:  </a:t>
                </a:r>
              </a:p>
              <a:p>
                <a:r>
                  <a:rPr lang="en-US" sz="2400" dirty="0"/>
                  <a:t>   We say a pair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sz="2400" b="1" dirty="0"/>
                  <a:t> </a:t>
                </a:r>
                <a:r>
                  <a:rPr lang="en-US" sz="2400" b="1" dirty="0" err="1">
                    <a:solidFill>
                      <a:srgbClr val="FF0000"/>
                    </a:solidFill>
                  </a:rPr>
                  <a:t>DistNP</a:t>
                </a:r>
                <a:r>
                  <a:rPr lang="en-US" sz="2400" b="1" dirty="0"/>
                  <a:t> </a:t>
                </a:r>
                <a:r>
                  <a:rPr lang="en-US" sz="2400" dirty="0" err="1"/>
                  <a:t>iff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nor/>
                      </m:rPr>
                      <a:rPr lang="en-US" sz="2400" b="1" i="0" dirty="0" smtClean="0">
                        <a:latin typeface="Cambria Math" panose="02040503050406030204" pitchFamily="18" charset="0"/>
                      </a:rPr>
                      <m:t>N</m:t>
                    </m:r>
                    <m:r>
                      <m:rPr>
                        <m:nor/>
                      </m:rPr>
                      <a:rPr lang="en-US" sz="2400" b="1" dirty="0"/>
                      <m:t>P</m:t>
                    </m:r>
                    <m:r>
                      <m:rPr>
                        <m:nor/>
                      </m:rPr>
                      <a:rPr lang="en-US" sz="2400" b="1" i="0" dirty="0" smtClean="0"/>
                      <m:t> </m:t>
                    </m:r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sz="2400" dirty="0"/>
                  <a:t> is a polynomial time </a:t>
                </a:r>
                <a:r>
                  <a:rPr lang="en-US" sz="2400" dirty="0" err="1"/>
                  <a:t>samplable</a:t>
                </a:r>
                <a:r>
                  <a:rPr lang="en-US" sz="2400" dirty="0"/>
                  <a:t> ensemble.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638E360-4127-28EF-6F96-2470466BDA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3488" y="5060465"/>
                <a:ext cx="9912580" cy="1200329"/>
              </a:xfrm>
              <a:prstGeom prst="rect">
                <a:avLst/>
              </a:prstGeom>
              <a:blipFill>
                <a:blip r:embed="rId4"/>
                <a:stretch>
                  <a:fillRect l="-1024" t="-4211" b="-11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8A6135E-FA99-E906-978E-A2C1F5F7ADB9}"/>
                  </a:ext>
                </a:extLst>
              </p:cNvPr>
              <p:cNvSpPr txBox="1"/>
              <p:nvPr/>
            </p:nvSpPr>
            <p:spPr>
              <a:xfrm>
                <a:off x="3918507" y="210140"/>
                <a:ext cx="11111138" cy="138499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solidFill>
                      <a:srgbClr val="FF0000"/>
                    </a:solidFill>
                  </a:rPr>
                  <a:t>                                                          Is NP easy on average?</a:t>
                </a:r>
              </a:p>
              <a:p>
                <a:endParaRPr lang="en-US" sz="2400" dirty="0">
                  <a:solidFill>
                    <a:srgbClr val="FF000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6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  <m:r>
                        <m:rPr>
                          <m:sty m:val="p"/>
                        </m:rPr>
                        <a:rPr lang="en-US" sz="3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istNP</m:t>
                      </m:r>
                      <m:r>
                        <a:rPr lang="en-US" sz="3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3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AvgP</m:t>
                      </m:r>
                      <m:r>
                        <a:rPr lang="en-US" sz="3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?</m:t>
                      </m:r>
                    </m:oMath>
                  </m:oMathPara>
                </a14:m>
                <a:endParaRPr lang="en-US" sz="3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8A6135E-FA99-E906-978E-A2C1F5F7AD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8507" y="210140"/>
                <a:ext cx="11111138" cy="1384995"/>
              </a:xfrm>
              <a:prstGeom prst="rect">
                <a:avLst/>
              </a:prstGeom>
              <a:blipFill>
                <a:blip r:embed="rId5"/>
                <a:stretch>
                  <a:fillRect t="-3636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53396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6" grpId="0"/>
      <p:bldP spid="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6E8C3E-74C0-ED16-9651-F20FDF4492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85B8DC-AE3F-342D-3A03-E0FA27866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Impagliazzo’s</a:t>
            </a:r>
            <a:r>
              <a:rPr lang="en-US" dirty="0"/>
              <a:t> Five Worlds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3B26894-CD98-F905-3E95-D0D128C26AF4}"/>
                  </a:ext>
                </a:extLst>
              </p:cNvPr>
              <p:cNvSpPr txBox="1"/>
              <p:nvPr/>
            </p:nvSpPr>
            <p:spPr>
              <a:xfrm>
                <a:off x="943488" y="1879909"/>
                <a:ext cx="9912580" cy="37856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rgbClr val="7030A0"/>
                    </a:solidFill>
                  </a:rPr>
                  <a:t>Cryptomania</a:t>
                </a:r>
                <a:r>
                  <a:rPr lang="en-US" sz="2400" dirty="0"/>
                  <a:t>:  </a:t>
                </a:r>
              </a:p>
              <a:p>
                <a:r>
                  <a:rPr lang="en-US" sz="2400" b="1" dirty="0">
                    <a:solidFill>
                      <a:schemeClr val="accent2"/>
                    </a:solidFill>
                  </a:rPr>
                  <a:t> 	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∃</m:t>
                    </m:r>
                  </m:oMath>
                </a14:m>
                <a:r>
                  <a:rPr lang="en-US" sz="2400" dirty="0"/>
                  <a:t> Public-key crypto</a:t>
                </a:r>
              </a:p>
              <a:p>
                <a:r>
                  <a:rPr lang="en-US" sz="2400" dirty="0">
                    <a:solidFill>
                      <a:srgbClr val="7030A0"/>
                    </a:solidFill>
                  </a:rPr>
                  <a:t>Mini-crypt</a:t>
                </a:r>
                <a:r>
                  <a:rPr lang="en-US" sz="2400" dirty="0"/>
                  <a:t>:  </a:t>
                </a:r>
              </a:p>
              <a:p>
                <a:r>
                  <a:rPr lang="en-US" sz="2400" dirty="0"/>
                  <a:t>	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∃</m:t>
                    </m:r>
                  </m:oMath>
                </a14:m>
                <a:r>
                  <a:rPr lang="en-US" sz="2400" dirty="0"/>
                  <a:t> Secret-key crypto</a:t>
                </a:r>
              </a:p>
              <a:p>
                <a:r>
                  <a:rPr lang="en-US" sz="2400" dirty="0" err="1">
                    <a:solidFill>
                      <a:srgbClr val="7030A0"/>
                    </a:solidFill>
                  </a:rPr>
                  <a:t>Pessiland</a:t>
                </a:r>
                <a:r>
                  <a:rPr lang="en-US" sz="2400" dirty="0">
                    <a:solidFill>
                      <a:srgbClr val="7030A0"/>
                    </a:solidFill>
                  </a:rPr>
                  <a:t>:</a:t>
                </a:r>
              </a:p>
              <a:p>
                <a:r>
                  <a:rPr lang="en-US" sz="2400" dirty="0">
                    <a:solidFill>
                      <a:srgbClr val="7030A0"/>
                    </a:solidFill>
                  </a:rPr>
                  <a:t>	</a:t>
                </a:r>
                <a:r>
                  <a:rPr lang="en-US" sz="2400" dirty="0" err="1"/>
                  <a:t>DistNP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 err="1"/>
                  <a:t>AvgP</a:t>
                </a:r>
                <a:r>
                  <a:rPr lang="en-US" sz="2400" dirty="0"/>
                  <a:t> but no crypto</a:t>
                </a:r>
              </a:p>
              <a:p>
                <a:r>
                  <a:rPr lang="en-US" sz="2400" dirty="0" err="1">
                    <a:solidFill>
                      <a:srgbClr val="7030A0"/>
                    </a:solidFill>
                  </a:rPr>
                  <a:t>Heuristica</a:t>
                </a:r>
                <a:r>
                  <a:rPr lang="en-US" sz="2400" dirty="0">
                    <a:solidFill>
                      <a:srgbClr val="7030A0"/>
                    </a:solidFill>
                  </a:rPr>
                  <a:t>:</a:t>
                </a:r>
              </a:p>
              <a:p>
                <a:r>
                  <a:rPr lang="en-US" sz="2400" dirty="0"/>
                  <a:t>	P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sz="2400" dirty="0"/>
                  <a:t> NP but </a:t>
                </a:r>
                <a:r>
                  <a:rPr lang="en-US" sz="2400" dirty="0" err="1"/>
                  <a:t>DistNP</a:t>
                </a:r>
                <a:r>
                  <a:rPr lang="en-US" sz="2400" dirty="0"/>
                  <a:t> = </a:t>
                </a:r>
                <a:r>
                  <a:rPr lang="en-US" sz="2400" dirty="0" err="1"/>
                  <a:t>AvgP</a:t>
                </a:r>
                <a:endParaRPr lang="en-US" sz="2400" dirty="0"/>
              </a:p>
              <a:p>
                <a:r>
                  <a:rPr lang="en-US" sz="2400" dirty="0" err="1">
                    <a:solidFill>
                      <a:srgbClr val="7030A0"/>
                    </a:solidFill>
                  </a:rPr>
                  <a:t>Algorithmica</a:t>
                </a:r>
                <a:r>
                  <a:rPr lang="en-US" sz="2400" dirty="0">
                    <a:solidFill>
                      <a:srgbClr val="7030A0"/>
                    </a:solidFill>
                  </a:rPr>
                  <a:t>:</a:t>
                </a:r>
              </a:p>
              <a:p>
                <a:r>
                  <a:rPr lang="en-US" sz="2400" dirty="0"/>
                  <a:t>	P = NP (or NP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⊆</m:t>
                    </m:r>
                  </m:oMath>
                </a14:m>
                <a:r>
                  <a:rPr lang="en-US" sz="2400" dirty="0"/>
                  <a:t> BPP)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3B26894-CD98-F905-3E95-D0D128C26A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3488" y="1879909"/>
                <a:ext cx="9912580" cy="3785652"/>
              </a:xfrm>
              <a:prstGeom prst="rect">
                <a:avLst/>
              </a:prstGeom>
              <a:blipFill>
                <a:blip r:embed="rId2"/>
                <a:stretch>
                  <a:fillRect l="-1024" t="-1003" b="-30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urved Left Arrow 3">
            <a:extLst>
              <a:ext uri="{FF2B5EF4-FFF2-40B4-BE49-F238E27FC236}">
                <a16:creationId xmlns:a16="http://schemas.microsoft.com/office/drawing/2014/main" id="{58EE0634-08F4-2687-F0AF-5A1428675DF9}"/>
              </a:ext>
            </a:extLst>
          </p:cNvPr>
          <p:cNvSpPr/>
          <p:nvPr/>
        </p:nvSpPr>
        <p:spPr>
          <a:xfrm rot="550095">
            <a:off x="5369718" y="4155249"/>
            <a:ext cx="770291" cy="1458259"/>
          </a:xfrm>
          <a:prstGeom prst="curvedLeftArrow">
            <a:avLst>
              <a:gd name="adj1" fmla="val 20947"/>
              <a:gd name="adj2" fmla="val 46218"/>
              <a:gd name="adj3" fmla="val 25000"/>
            </a:avLst>
          </a:prstGeom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C41DA0-D21D-372C-574B-DC36838A4D04}"/>
              </a:ext>
            </a:extLst>
          </p:cNvPr>
          <p:cNvSpPr txBox="1"/>
          <p:nvPr/>
        </p:nvSpPr>
        <p:spPr>
          <a:xfrm>
            <a:off x="6182344" y="4561212"/>
            <a:ext cx="38547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Excluding</a:t>
            </a:r>
            <a:r>
              <a:rPr lang="en-US" dirty="0"/>
              <a:t> </a:t>
            </a:r>
            <a:r>
              <a:rPr lang="en-US" dirty="0" err="1">
                <a:solidFill>
                  <a:srgbClr val="7030A0"/>
                </a:solidFill>
              </a:rPr>
              <a:t>Heuristica</a:t>
            </a:r>
            <a:endParaRPr lang="en-US" dirty="0">
              <a:solidFill>
                <a:srgbClr val="7030A0"/>
              </a:solidFill>
            </a:endParaRPr>
          </a:p>
          <a:p>
            <a:r>
              <a:rPr lang="en-US" dirty="0"/>
              <a:t>“</a:t>
            </a:r>
            <a:r>
              <a:rPr lang="en-US" dirty="0">
                <a:solidFill>
                  <a:srgbClr val="FF0000"/>
                </a:solidFill>
              </a:rPr>
              <a:t>worst-case</a:t>
            </a:r>
            <a:r>
              <a:rPr lang="en-US" dirty="0"/>
              <a:t> to </a:t>
            </a:r>
            <a:r>
              <a:rPr lang="en-US" dirty="0">
                <a:solidFill>
                  <a:srgbClr val="FF0000"/>
                </a:solidFill>
              </a:rPr>
              <a:t>average-case</a:t>
            </a:r>
            <a:r>
              <a:rPr lang="en-US" dirty="0"/>
              <a:t> reduction”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884244-CC03-EBDE-0E05-E0F6A8785EFE}"/>
              </a:ext>
            </a:extLst>
          </p:cNvPr>
          <p:cNvSpPr txBox="1"/>
          <p:nvPr/>
        </p:nvSpPr>
        <p:spPr>
          <a:xfrm>
            <a:off x="6362663" y="5212021"/>
            <a:ext cx="47956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[FF’ 93] You can’t do it with “nonadaptive black-box” reductions.  (Barrier)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7C04CE-45C5-8DAF-6101-0C985A3896A4}"/>
              </a:ext>
            </a:extLst>
          </p:cNvPr>
          <p:cNvSpPr txBox="1"/>
          <p:nvPr/>
        </p:nvSpPr>
        <p:spPr>
          <a:xfrm>
            <a:off x="6362662" y="5800410"/>
            <a:ext cx="47956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[Hirahara’ 18] You can do it with </a:t>
            </a:r>
            <a:r>
              <a:rPr lang="en-US" dirty="0">
                <a:solidFill>
                  <a:schemeClr val="accent5"/>
                </a:solidFill>
              </a:rPr>
              <a:t>meta</a:t>
            </a:r>
            <a:r>
              <a:rPr lang="en-US" dirty="0">
                <a:solidFill>
                  <a:schemeClr val="accent6"/>
                </a:solidFill>
              </a:rPr>
              <a:t>-complexity techniques! (Breakthrough)</a:t>
            </a:r>
          </a:p>
        </p:txBody>
      </p:sp>
    </p:spTree>
    <p:extLst>
      <p:ext uri="{BB962C8B-B14F-4D97-AF65-F5344CB8AC3E}">
        <p14:creationId xmlns:p14="http://schemas.microsoft.com/office/powerpoint/2010/main" val="360023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  <p:bldP spid="7" grpId="0"/>
      <p:bldP spid="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6A3315B4-582F-C34F-9C3B-1DAF75B1E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65544"/>
            <a:ext cx="10515600" cy="1325563"/>
          </a:xfrm>
        </p:spPr>
        <p:txBody>
          <a:bodyPr/>
          <a:lstStyle/>
          <a:p>
            <a:r>
              <a:rPr lang="en-US" sz="4400" dirty="0">
                <a:effectLst/>
                <a:latin typeface="Helvetica" pitchFamily="2" charset="0"/>
              </a:rPr>
              <a:t>Why do we care about </a:t>
            </a:r>
            <a:r>
              <a:rPr lang="en-US" sz="4400" dirty="0">
                <a:solidFill>
                  <a:srgbClr val="00B0F0"/>
                </a:solidFill>
                <a:effectLst/>
                <a:latin typeface="Helvetica" pitchFamily="2" charset="0"/>
              </a:rPr>
              <a:t>Meta</a:t>
            </a:r>
            <a:r>
              <a:rPr lang="en-US" sz="4400" dirty="0">
                <a:solidFill>
                  <a:srgbClr val="464653"/>
                </a:solidFill>
                <a:effectLst/>
                <a:latin typeface="Helvetica" pitchFamily="2" charset="0"/>
              </a:rPr>
              <a:t>-Complexity?</a:t>
            </a:r>
            <a:endParaRPr lang="en-US" dirty="0"/>
          </a:p>
        </p:txBody>
      </p:sp>
      <p:pic>
        <p:nvPicPr>
          <p:cNvPr id="2" name="Picture 2" descr="Meta Logo and symbol, meaning, history, PNG">
            <a:extLst>
              <a:ext uri="{FF2B5EF4-FFF2-40B4-BE49-F238E27FC236}">
                <a16:creationId xmlns:a16="http://schemas.microsoft.com/office/drawing/2014/main" id="{6A40B5FD-65A4-317A-4C91-D39CE7387B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710" y="1893195"/>
            <a:ext cx="1584102" cy="891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2BBC7E1-DFC7-74FB-FB2E-1DD31C6E9208}"/>
              </a:ext>
            </a:extLst>
          </p:cNvPr>
          <p:cNvSpPr txBox="1"/>
          <p:nvPr/>
        </p:nvSpPr>
        <p:spPr>
          <a:xfrm>
            <a:off x="2177661" y="3560274"/>
            <a:ext cx="978567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2400" dirty="0">
                <a:solidFill>
                  <a:srgbClr val="FF0000"/>
                </a:solidFill>
              </a:rPr>
              <a:t>MCSP </a:t>
            </a:r>
            <a:r>
              <a:rPr lang="en-US" sz="2400" dirty="0"/>
              <a:t>breaks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/>
              <a:t>PRGs!</a:t>
            </a:r>
          </a:p>
          <a:p>
            <a:pPr marL="342900" indent="-342900">
              <a:buFontTx/>
              <a:buChar char="-"/>
            </a:pPr>
            <a:r>
              <a:rPr lang="en-US" sz="2400" dirty="0"/>
              <a:t>Connection to </a:t>
            </a:r>
            <a:r>
              <a:rPr lang="en-US" sz="2400" dirty="0">
                <a:solidFill>
                  <a:schemeClr val="accent6"/>
                </a:solidFill>
              </a:rPr>
              <a:t>Average Case </a:t>
            </a:r>
            <a:r>
              <a:rPr lang="en-US" sz="2400" dirty="0"/>
              <a:t>Complexity Theory</a:t>
            </a:r>
          </a:p>
          <a:p>
            <a:pPr marL="342900" indent="-342900">
              <a:buFontTx/>
              <a:buChar char="-"/>
            </a:pPr>
            <a:r>
              <a:rPr lang="en-US" sz="2400" dirty="0"/>
              <a:t>It might solve the </a:t>
            </a:r>
            <a:r>
              <a:rPr lang="en-US" sz="2400" dirty="0">
                <a:solidFill>
                  <a:schemeClr val="accent2"/>
                </a:solidFill>
              </a:rPr>
              <a:t>Crypto holy-grail</a:t>
            </a:r>
            <a:r>
              <a:rPr lang="en-US" sz="2400" dirty="0"/>
              <a:t>!</a:t>
            </a:r>
          </a:p>
          <a:p>
            <a:pPr marL="342900" indent="-342900">
              <a:buFontTx/>
              <a:buChar char="-"/>
            </a:pPr>
            <a:r>
              <a:rPr lang="en-US" sz="2400" dirty="0">
                <a:solidFill>
                  <a:srgbClr val="7030A0"/>
                </a:solidFill>
              </a:rPr>
              <a:t>Mysteries</a:t>
            </a:r>
            <a:r>
              <a:rPr lang="en-US" sz="2400" dirty="0"/>
              <a:t> around its NP-hardness.</a:t>
            </a:r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4047F68C-8443-5B1B-0DF7-F3AF5BEA809E}"/>
              </a:ext>
            </a:extLst>
          </p:cNvPr>
          <p:cNvSpPr/>
          <p:nvPr/>
        </p:nvSpPr>
        <p:spPr>
          <a:xfrm>
            <a:off x="1617222" y="4503219"/>
            <a:ext cx="560439" cy="12782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9918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6E8C3E-74C0-ED16-9651-F20FDF4492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85B8DC-AE3F-342D-3A03-E0FA27866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holy-grail of crypto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BC21153-FE0A-CFBD-3831-22401A5A38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5862" y="1690688"/>
            <a:ext cx="8250920" cy="3986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1523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6E8C3E-74C0-ED16-9651-F20FDF4492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85B8DC-AE3F-342D-3A03-E0FA27866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holy-grail of crypto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B7EA017-3EDB-431B-8EF2-E7911D4B0DA6}"/>
                  </a:ext>
                </a:extLst>
              </p:cNvPr>
              <p:cNvSpPr txBox="1"/>
              <p:nvPr/>
            </p:nvSpPr>
            <p:spPr>
              <a:xfrm>
                <a:off x="943488" y="1879909"/>
                <a:ext cx="9912580" cy="37856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rgbClr val="7030A0"/>
                    </a:solidFill>
                  </a:rPr>
                  <a:t>Cryptomania</a:t>
                </a:r>
                <a:r>
                  <a:rPr lang="en-US" sz="2400" dirty="0"/>
                  <a:t>:  </a:t>
                </a:r>
              </a:p>
              <a:p>
                <a:r>
                  <a:rPr lang="en-US" sz="2400" b="1" dirty="0">
                    <a:solidFill>
                      <a:schemeClr val="accent2"/>
                    </a:solidFill>
                  </a:rPr>
                  <a:t> 	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∃</m:t>
                    </m:r>
                  </m:oMath>
                </a14:m>
                <a:r>
                  <a:rPr lang="en-US" sz="2400" dirty="0"/>
                  <a:t> Public-key crypto</a:t>
                </a:r>
              </a:p>
              <a:p>
                <a:r>
                  <a:rPr lang="en-US" sz="2400" dirty="0">
                    <a:solidFill>
                      <a:srgbClr val="7030A0"/>
                    </a:solidFill>
                  </a:rPr>
                  <a:t>Mini-crypt</a:t>
                </a:r>
                <a:r>
                  <a:rPr lang="en-US" sz="2400" dirty="0"/>
                  <a:t>:  </a:t>
                </a:r>
              </a:p>
              <a:p>
                <a:r>
                  <a:rPr lang="en-US" sz="2400" dirty="0"/>
                  <a:t>	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∃</m:t>
                    </m:r>
                  </m:oMath>
                </a14:m>
                <a:r>
                  <a:rPr lang="en-US" sz="2400" dirty="0"/>
                  <a:t> Secret-key crypto</a:t>
                </a:r>
              </a:p>
              <a:p>
                <a:r>
                  <a:rPr lang="en-US" sz="2400" dirty="0" err="1">
                    <a:solidFill>
                      <a:srgbClr val="7030A0"/>
                    </a:solidFill>
                  </a:rPr>
                  <a:t>Pessiland</a:t>
                </a:r>
                <a:r>
                  <a:rPr lang="en-US" sz="2400" dirty="0">
                    <a:solidFill>
                      <a:srgbClr val="7030A0"/>
                    </a:solidFill>
                  </a:rPr>
                  <a:t>:</a:t>
                </a:r>
              </a:p>
              <a:p>
                <a:r>
                  <a:rPr lang="en-US" sz="2400" dirty="0">
                    <a:solidFill>
                      <a:srgbClr val="7030A0"/>
                    </a:solidFill>
                  </a:rPr>
                  <a:t>	</a:t>
                </a:r>
                <a:r>
                  <a:rPr lang="en-US" sz="2400" dirty="0" err="1"/>
                  <a:t>DistNP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 err="1"/>
                  <a:t>AvgP</a:t>
                </a:r>
                <a:r>
                  <a:rPr lang="en-US" sz="2400" dirty="0"/>
                  <a:t> but no crypto</a:t>
                </a:r>
              </a:p>
              <a:p>
                <a:r>
                  <a:rPr lang="en-US" sz="2400" dirty="0" err="1">
                    <a:solidFill>
                      <a:srgbClr val="7030A0"/>
                    </a:solidFill>
                  </a:rPr>
                  <a:t>Heuristica</a:t>
                </a:r>
                <a:r>
                  <a:rPr lang="en-US" sz="2400" dirty="0">
                    <a:solidFill>
                      <a:srgbClr val="7030A0"/>
                    </a:solidFill>
                  </a:rPr>
                  <a:t>:</a:t>
                </a:r>
              </a:p>
              <a:p>
                <a:r>
                  <a:rPr lang="en-US" sz="2400" dirty="0"/>
                  <a:t>	P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sz="2400" dirty="0"/>
                  <a:t> NP but </a:t>
                </a:r>
                <a:r>
                  <a:rPr lang="en-US" sz="2400" dirty="0" err="1"/>
                  <a:t>DistNP</a:t>
                </a:r>
                <a:r>
                  <a:rPr lang="en-US" sz="2400" dirty="0"/>
                  <a:t> = </a:t>
                </a:r>
                <a:r>
                  <a:rPr lang="en-US" sz="2400" dirty="0" err="1"/>
                  <a:t>AvgP</a:t>
                </a:r>
                <a:endParaRPr lang="en-US" sz="2400" dirty="0"/>
              </a:p>
              <a:p>
                <a:r>
                  <a:rPr lang="en-US" sz="2400" dirty="0" err="1">
                    <a:solidFill>
                      <a:srgbClr val="7030A0"/>
                    </a:solidFill>
                  </a:rPr>
                  <a:t>Algorithmica</a:t>
                </a:r>
                <a:r>
                  <a:rPr lang="en-US" sz="2400" dirty="0">
                    <a:solidFill>
                      <a:srgbClr val="7030A0"/>
                    </a:solidFill>
                  </a:rPr>
                  <a:t>:</a:t>
                </a:r>
              </a:p>
              <a:p>
                <a:r>
                  <a:rPr lang="en-US" sz="2400" dirty="0"/>
                  <a:t>	P = NP (or NP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⊆</m:t>
                    </m:r>
                  </m:oMath>
                </a14:m>
                <a:r>
                  <a:rPr lang="en-US" sz="2400" dirty="0"/>
                  <a:t> BPP)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B7EA017-3EDB-431B-8EF2-E7911D4B0D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3488" y="1879909"/>
                <a:ext cx="9912580" cy="3785652"/>
              </a:xfrm>
              <a:prstGeom prst="rect">
                <a:avLst/>
              </a:prstGeom>
              <a:blipFill>
                <a:blip r:embed="rId2"/>
                <a:stretch>
                  <a:fillRect l="-1024" t="-1003" b="-30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urved Left Arrow 4">
            <a:extLst>
              <a:ext uri="{FF2B5EF4-FFF2-40B4-BE49-F238E27FC236}">
                <a16:creationId xmlns:a16="http://schemas.microsoft.com/office/drawing/2014/main" id="{7F550A9E-4506-E079-C99C-549BBC704E08}"/>
              </a:ext>
            </a:extLst>
          </p:cNvPr>
          <p:cNvSpPr/>
          <p:nvPr/>
        </p:nvSpPr>
        <p:spPr>
          <a:xfrm rot="21419481">
            <a:off x="5067689" y="3113524"/>
            <a:ext cx="770291" cy="2375087"/>
          </a:xfrm>
          <a:prstGeom prst="curvedLeftArrow">
            <a:avLst>
              <a:gd name="adj1" fmla="val 20947"/>
              <a:gd name="adj2" fmla="val 46218"/>
              <a:gd name="adj3" fmla="val 25000"/>
            </a:avLst>
          </a:prstGeom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53F68C-8E23-DB4C-5FA7-7677D2C6BB00}"/>
              </a:ext>
            </a:extLst>
          </p:cNvPr>
          <p:cNvSpPr txBox="1"/>
          <p:nvPr/>
        </p:nvSpPr>
        <p:spPr>
          <a:xfrm>
            <a:off x="6096000" y="3931735"/>
            <a:ext cx="3267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Excluding</a:t>
            </a:r>
            <a:r>
              <a:rPr lang="en-US" dirty="0"/>
              <a:t> </a:t>
            </a:r>
            <a:r>
              <a:rPr lang="en-US" dirty="0" err="1">
                <a:solidFill>
                  <a:srgbClr val="7030A0"/>
                </a:solidFill>
              </a:rPr>
              <a:t>Heuristica</a:t>
            </a:r>
            <a:r>
              <a:rPr lang="en-US" dirty="0">
                <a:solidFill>
                  <a:srgbClr val="7030A0"/>
                </a:solidFill>
              </a:rPr>
              <a:t> &amp; </a:t>
            </a:r>
            <a:r>
              <a:rPr lang="en-US" dirty="0" err="1">
                <a:solidFill>
                  <a:srgbClr val="7030A0"/>
                </a:solidFill>
              </a:rPr>
              <a:t>Pessiland</a:t>
            </a:r>
            <a:r>
              <a:rPr lang="en-US" dirty="0">
                <a:solidFill>
                  <a:srgbClr val="7030A0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447417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6E8C3E-74C0-ED16-9651-F20FDF4492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85B8DC-AE3F-342D-3A03-E0FA27866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will see…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B7EA017-3EDB-431B-8EF2-E7911D4B0DA6}"/>
                  </a:ext>
                </a:extLst>
              </p:cNvPr>
              <p:cNvSpPr txBox="1"/>
              <p:nvPr/>
            </p:nvSpPr>
            <p:spPr>
              <a:xfrm>
                <a:off x="943488" y="1879909"/>
                <a:ext cx="9912580" cy="37856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rgbClr val="7030A0"/>
                    </a:solidFill>
                  </a:rPr>
                  <a:t>Cryptomania</a:t>
                </a:r>
                <a:r>
                  <a:rPr lang="en-US" sz="2400" dirty="0"/>
                  <a:t>:  </a:t>
                </a:r>
              </a:p>
              <a:p>
                <a:r>
                  <a:rPr lang="en-US" sz="2400" b="1" dirty="0">
                    <a:solidFill>
                      <a:schemeClr val="accent2"/>
                    </a:solidFill>
                  </a:rPr>
                  <a:t> 	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∃</m:t>
                    </m:r>
                  </m:oMath>
                </a14:m>
                <a:r>
                  <a:rPr lang="en-US" sz="2400" dirty="0"/>
                  <a:t> Public-key crypto</a:t>
                </a:r>
              </a:p>
              <a:p>
                <a:r>
                  <a:rPr lang="en-US" sz="2400" dirty="0">
                    <a:solidFill>
                      <a:srgbClr val="7030A0"/>
                    </a:solidFill>
                  </a:rPr>
                  <a:t>Mini-crypt</a:t>
                </a:r>
                <a:r>
                  <a:rPr lang="en-US" sz="2400" dirty="0"/>
                  <a:t>:  </a:t>
                </a:r>
              </a:p>
              <a:p>
                <a:r>
                  <a:rPr lang="en-US" sz="2400" dirty="0"/>
                  <a:t>	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∃</m:t>
                    </m:r>
                  </m:oMath>
                </a14:m>
                <a:r>
                  <a:rPr lang="en-US" sz="2400" dirty="0"/>
                  <a:t> Secret-key crypto</a:t>
                </a:r>
              </a:p>
              <a:p>
                <a:r>
                  <a:rPr lang="en-US" sz="2400" dirty="0" err="1">
                    <a:solidFill>
                      <a:srgbClr val="7030A0"/>
                    </a:solidFill>
                  </a:rPr>
                  <a:t>Pessiland</a:t>
                </a:r>
                <a:r>
                  <a:rPr lang="en-US" sz="2400" dirty="0">
                    <a:solidFill>
                      <a:srgbClr val="7030A0"/>
                    </a:solidFill>
                  </a:rPr>
                  <a:t>:</a:t>
                </a:r>
              </a:p>
              <a:p>
                <a:r>
                  <a:rPr lang="en-US" sz="2400" dirty="0">
                    <a:solidFill>
                      <a:srgbClr val="7030A0"/>
                    </a:solidFill>
                  </a:rPr>
                  <a:t>	</a:t>
                </a:r>
                <a:r>
                  <a:rPr lang="en-US" sz="2400" dirty="0" err="1"/>
                  <a:t>DistNP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 err="1"/>
                  <a:t>AvgP</a:t>
                </a:r>
                <a:r>
                  <a:rPr lang="en-US" sz="2400" dirty="0"/>
                  <a:t> but no crypto</a:t>
                </a:r>
              </a:p>
              <a:p>
                <a:r>
                  <a:rPr lang="en-US" sz="2400" dirty="0" err="1">
                    <a:solidFill>
                      <a:srgbClr val="7030A0"/>
                    </a:solidFill>
                  </a:rPr>
                  <a:t>Heuristica</a:t>
                </a:r>
                <a:r>
                  <a:rPr lang="en-US" sz="2400" dirty="0">
                    <a:solidFill>
                      <a:srgbClr val="7030A0"/>
                    </a:solidFill>
                  </a:rPr>
                  <a:t>:</a:t>
                </a:r>
              </a:p>
              <a:p>
                <a:r>
                  <a:rPr lang="en-US" sz="2400" dirty="0"/>
                  <a:t>	P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sz="2400" dirty="0"/>
                  <a:t> NP but </a:t>
                </a:r>
                <a:r>
                  <a:rPr lang="en-US" sz="2400" dirty="0" err="1"/>
                  <a:t>DistNP</a:t>
                </a:r>
                <a:r>
                  <a:rPr lang="en-US" sz="2400" dirty="0"/>
                  <a:t> = </a:t>
                </a:r>
                <a:r>
                  <a:rPr lang="en-US" sz="2400" dirty="0" err="1"/>
                  <a:t>AvgP</a:t>
                </a:r>
                <a:endParaRPr lang="en-US" sz="2400" dirty="0"/>
              </a:p>
              <a:p>
                <a:r>
                  <a:rPr lang="en-US" sz="2400" dirty="0" err="1">
                    <a:solidFill>
                      <a:srgbClr val="7030A0"/>
                    </a:solidFill>
                  </a:rPr>
                  <a:t>Algorithmica</a:t>
                </a:r>
                <a:r>
                  <a:rPr lang="en-US" sz="2400" dirty="0">
                    <a:solidFill>
                      <a:srgbClr val="7030A0"/>
                    </a:solidFill>
                  </a:rPr>
                  <a:t>:</a:t>
                </a:r>
              </a:p>
              <a:p>
                <a:r>
                  <a:rPr lang="en-US" sz="2400" dirty="0"/>
                  <a:t>	P = NP (or NP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⊆</m:t>
                    </m:r>
                  </m:oMath>
                </a14:m>
                <a:r>
                  <a:rPr lang="en-US" sz="2400" dirty="0"/>
                  <a:t> BPP)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B7EA017-3EDB-431B-8EF2-E7911D4B0D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3488" y="1879909"/>
                <a:ext cx="9912580" cy="3785652"/>
              </a:xfrm>
              <a:prstGeom prst="rect">
                <a:avLst/>
              </a:prstGeom>
              <a:blipFill>
                <a:blip r:embed="rId2"/>
                <a:stretch>
                  <a:fillRect l="-1024" t="-1003" b="-30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3853F68C-8E23-DB4C-5FA7-7677D2C6BB00}"/>
              </a:ext>
            </a:extLst>
          </p:cNvPr>
          <p:cNvSpPr txBox="1"/>
          <p:nvPr/>
        </p:nvSpPr>
        <p:spPr>
          <a:xfrm rot="287297">
            <a:off x="5138255" y="2929850"/>
            <a:ext cx="1523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[Liu-Pass’ 20]  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FAFB4C8-C894-0D9F-CF01-88A26FDCACF4}"/>
              </a:ext>
            </a:extLst>
          </p:cNvPr>
          <p:cNvCxnSpPr/>
          <p:nvPr/>
        </p:nvCxnSpPr>
        <p:spPr>
          <a:xfrm>
            <a:off x="4621161" y="3264310"/>
            <a:ext cx="2330751" cy="164690"/>
          </a:xfrm>
          <a:prstGeom prst="straightConnector1">
            <a:avLst/>
          </a:prstGeom>
          <a:ln w="57150" cap="flat" cmpd="sng" algn="ctr">
            <a:solidFill>
              <a:schemeClr val="accent2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12EC3A7-16A6-BC0D-2E81-CAA96CA44F4F}"/>
              </a:ext>
            </a:extLst>
          </p:cNvPr>
          <p:cNvSpPr txBox="1"/>
          <p:nvPr/>
        </p:nvSpPr>
        <p:spPr>
          <a:xfrm>
            <a:off x="6951912" y="334051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Avg-Case Hardness of Meta Complexity Problem</a:t>
            </a:r>
            <a:endParaRPr lang="en-US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31CE25E-69F0-9845-0E61-9B23AD8728BA}"/>
              </a:ext>
            </a:extLst>
          </p:cNvPr>
          <p:cNvCxnSpPr>
            <a:cxnSpLocks/>
          </p:cNvCxnSpPr>
          <p:nvPr/>
        </p:nvCxnSpPr>
        <p:spPr>
          <a:xfrm>
            <a:off x="9080089" y="3709842"/>
            <a:ext cx="73743" cy="1460601"/>
          </a:xfrm>
          <a:prstGeom prst="straightConnector1">
            <a:avLst/>
          </a:prstGeom>
          <a:ln w="57150" cap="flat" cmpd="sng" algn="ctr">
            <a:solidFill>
              <a:schemeClr val="accent2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641930BE-DEEC-A39E-9B99-05B16A1E9631}"/>
              </a:ext>
            </a:extLst>
          </p:cNvPr>
          <p:cNvSpPr txBox="1"/>
          <p:nvPr/>
        </p:nvSpPr>
        <p:spPr>
          <a:xfrm>
            <a:off x="9243427" y="4380109"/>
            <a:ext cx="15778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[Hirahara’ 18]  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59E2FD8-F8DC-2FE6-7082-BF5A5328A19E}"/>
              </a:ext>
            </a:extLst>
          </p:cNvPr>
          <p:cNvCxnSpPr>
            <a:cxnSpLocks/>
          </p:cNvCxnSpPr>
          <p:nvPr/>
        </p:nvCxnSpPr>
        <p:spPr>
          <a:xfrm>
            <a:off x="4621161" y="5430358"/>
            <a:ext cx="2052898" cy="0"/>
          </a:xfrm>
          <a:prstGeom prst="straightConnector1">
            <a:avLst/>
          </a:prstGeom>
          <a:ln w="57150" cap="flat" cmpd="sng" algn="ctr">
            <a:solidFill>
              <a:schemeClr val="accent2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EF489679-D274-D9EF-4362-9F92DA612985}"/>
              </a:ext>
            </a:extLst>
          </p:cNvPr>
          <p:cNvSpPr txBox="1"/>
          <p:nvPr/>
        </p:nvSpPr>
        <p:spPr>
          <a:xfrm>
            <a:off x="6922196" y="525917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Worst-Case Hardness of Meta Complexity Problem</a:t>
            </a:r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17A6538-6FAD-84A3-6B3B-5FB6DCE19D0B}"/>
              </a:ext>
            </a:extLst>
          </p:cNvPr>
          <p:cNvSpPr txBox="1"/>
          <p:nvPr/>
        </p:nvSpPr>
        <p:spPr>
          <a:xfrm>
            <a:off x="4997634" y="5531431"/>
            <a:ext cx="15778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[Hirahara’ 22] 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E88F83C-FC64-9D7C-DA26-CF7A58936F0E}"/>
              </a:ext>
            </a:extLst>
          </p:cNvPr>
          <p:cNvSpPr txBox="1"/>
          <p:nvPr/>
        </p:nvSpPr>
        <p:spPr>
          <a:xfrm>
            <a:off x="7411771" y="1618299"/>
            <a:ext cx="32851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6"/>
                </a:solidFill>
              </a:rPr>
              <a:t>So… Problem solved?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7255FE-D619-24FC-38B8-AC7ACFEC5EFB}"/>
              </a:ext>
            </a:extLst>
          </p:cNvPr>
          <p:cNvSpPr txBox="1"/>
          <p:nvPr/>
        </p:nvSpPr>
        <p:spPr>
          <a:xfrm>
            <a:off x="5105453" y="5010490"/>
            <a:ext cx="1128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If NP-hard</a:t>
            </a:r>
          </a:p>
        </p:txBody>
      </p:sp>
    </p:spTree>
    <p:extLst>
      <p:ext uri="{BB962C8B-B14F-4D97-AF65-F5344CB8AC3E}">
        <p14:creationId xmlns:p14="http://schemas.microsoft.com/office/powerpoint/2010/main" val="456905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13" grpId="0"/>
      <p:bldP spid="17" grpId="0"/>
      <p:bldP spid="21" grpId="0"/>
      <p:bldP spid="22" grpId="0"/>
      <p:bldP spid="23" grpId="0"/>
      <p:bldP spid="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6E8C3E-74C0-ED16-9651-F20FDF4492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85B8DC-AE3F-342D-3A03-E0FA27866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will see…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B7EA017-3EDB-431B-8EF2-E7911D4B0DA6}"/>
                  </a:ext>
                </a:extLst>
              </p:cNvPr>
              <p:cNvSpPr txBox="1"/>
              <p:nvPr/>
            </p:nvSpPr>
            <p:spPr>
              <a:xfrm>
                <a:off x="943488" y="1879909"/>
                <a:ext cx="9912580" cy="37856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rgbClr val="7030A0"/>
                    </a:solidFill>
                  </a:rPr>
                  <a:t>Cryptomania</a:t>
                </a:r>
                <a:r>
                  <a:rPr lang="en-US" sz="2400" dirty="0"/>
                  <a:t>:  </a:t>
                </a:r>
              </a:p>
              <a:p>
                <a:r>
                  <a:rPr lang="en-US" sz="2400" b="1" dirty="0">
                    <a:solidFill>
                      <a:schemeClr val="accent2"/>
                    </a:solidFill>
                  </a:rPr>
                  <a:t> 	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∃</m:t>
                    </m:r>
                  </m:oMath>
                </a14:m>
                <a:r>
                  <a:rPr lang="en-US" sz="2400" dirty="0"/>
                  <a:t> Public-key crypto</a:t>
                </a:r>
              </a:p>
              <a:p>
                <a:r>
                  <a:rPr lang="en-US" sz="2400" dirty="0">
                    <a:solidFill>
                      <a:srgbClr val="7030A0"/>
                    </a:solidFill>
                  </a:rPr>
                  <a:t>Mini-crypt</a:t>
                </a:r>
                <a:r>
                  <a:rPr lang="en-US" sz="2400" dirty="0"/>
                  <a:t>:  </a:t>
                </a:r>
              </a:p>
              <a:p>
                <a:r>
                  <a:rPr lang="en-US" sz="2400" dirty="0"/>
                  <a:t>	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∃</m:t>
                    </m:r>
                  </m:oMath>
                </a14:m>
                <a:r>
                  <a:rPr lang="en-US" sz="2400" dirty="0"/>
                  <a:t> Secret-key crypto</a:t>
                </a:r>
              </a:p>
              <a:p>
                <a:r>
                  <a:rPr lang="en-US" sz="2400" dirty="0" err="1">
                    <a:solidFill>
                      <a:srgbClr val="7030A0"/>
                    </a:solidFill>
                  </a:rPr>
                  <a:t>Pessiland</a:t>
                </a:r>
                <a:r>
                  <a:rPr lang="en-US" sz="2400" dirty="0">
                    <a:solidFill>
                      <a:srgbClr val="7030A0"/>
                    </a:solidFill>
                  </a:rPr>
                  <a:t>:</a:t>
                </a:r>
              </a:p>
              <a:p>
                <a:r>
                  <a:rPr lang="en-US" sz="2400" dirty="0">
                    <a:solidFill>
                      <a:srgbClr val="7030A0"/>
                    </a:solidFill>
                  </a:rPr>
                  <a:t>	</a:t>
                </a:r>
                <a:r>
                  <a:rPr lang="en-US" sz="2400" dirty="0" err="1"/>
                  <a:t>DistNP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 err="1"/>
                  <a:t>AvgP</a:t>
                </a:r>
                <a:r>
                  <a:rPr lang="en-US" sz="2400" dirty="0"/>
                  <a:t> but no crypto</a:t>
                </a:r>
              </a:p>
              <a:p>
                <a:r>
                  <a:rPr lang="en-US" sz="2400" dirty="0" err="1">
                    <a:solidFill>
                      <a:srgbClr val="7030A0"/>
                    </a:solidFill>
                  </a:rPr>
                  <a:t>Heuristica</a:t>
                </a:r>
                <a:r>
                  <a:rPr lang="en-US" sz="2400" dirty="0">
                    <a:solidFill>
                      <a:srgbClr val="7030A0"/>
                    </a:solidFill>
                  </a:rPr>
                  <a:t>:</a:t>
                </a:r>
              </a:p>
              <a:p>
                <a:r>
                  <a:rPr lang="en-US" sz="2400" dirty="0"/>
                  <a:t>	P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sz="2400" dirty="0"/>
                  <a:t> NP but </a:t>
                </a:r>
                <a:r>
                  <a:rPr lang="en-US" sz="2400" dirty="0" err="1"/>
                  <a:t>DistNP</a:t>
                </a:r>
                <a:r>
                  <a:rPr lang="en-US" sz="2400" dirty="0"/>
                  <a:t> = </a:t>
                </a:r>
                <a:r>
                  <a:rPr lang="en-US" sz="2400" dirty="0" err="1"/>
                  <a:t>AvgP</a:t>
                </a:r>
                <a:endParaRPr lang="en-US" sz="2400" dirty="0"/>
              </a:p>
              <a:p>
                <a:r>
                  <a:rPr lang="en-US" sz="2400" dirty="0" err="1">
                    <a:solidFill>
                      <a:srgbClr val="7030A0"/>
                    </a:solidFill>
                  </a:rPr>
                  <a:t>Algorithmica</a:t>
                </a:r>
                <a:r>
                  <a:rPr lang="en-US" sz="2400" dirty="0">
                    <a:solidFill>
                      <a:srgbClr val="7030A0"/>
                    </a:solidFill>
                  </a:rPr>
                  <a:t>:</a:t>
                </a:r>
              </a:p>
              <a:p>
                <a:r>
                  <a:rPr lang="en-US" sz="2400" dirty="0"/>
                  <a:t>	P = NP (or NP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⊆</m:t>
                    </m:r>
                  </m:oMath>
                </a14:m>
                <a:r>
                  <a:rPr lang="en-US" sz="2400" dirty="0"/>
                  <a:t> BPP)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B7EA017-3EDB-431B-8EF2-E7911D4B0D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3488" y="1879909"/>
                <a:ext cx="9912580" cy="3785652"/>
              </a:xfrm>
              <a:prstGeom prst="rect">
                <a:avLst/>
              </a:prstGeom>
              <a:blipFill>
                <a:blip r:embed="rId2"/>
                <a:stretch>
                  <a:fillRect l="-1024" t="-1003" b="-30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3853F68C-8E23-DB4C-5FA7-7677D2C6BB00}"/>
              </a:ext>
            </a:extLst>
          </p:cNvPr>
          <p:cNvSpPr txBox="1"/>
          <p:nvPr/>
        </p:nvSpPr>
        <p:spPr>
          <a:xfrm>
            <a:off x="5023260" y="2772866"/>
            <a:ext cx="1523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[Liu-Pass’ 20]  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FAFB4C8-C894-0D9F-CF01-88A26FDCACF4}"/>
              </a:ext>
            </a:extLst>
          </p:cNvPr>
          <p:cNvCxnSpPr>
            <a:cxnSpLocks/>
          </p:cNvCxnSpPr>
          <p:nvPr/>
        </p:nvCxnSpPr>
        <p:spPr>
          <a:xfrm>
            <a:off x="4591445" y="3222332"/>
            <a:ext cx="2330751" cy="12251"/>
          </a:xfrm>
          <a:prstGeom prst="straightConnector1">
            <a:avLst/>
          </a:prstGeom>
          <a:ln w="57150" cap="flat" cmpd="sng" algn="ctr">
            <a:solidFill>
              <a:schemeClr val="accent2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12EC3A7-16A6-BC0D-2E81-CAA96CA44F4F}"/>
              </a:ext>
            </a:extLst>
          </p:cNvPr>
          <p:cNvSpPr txBox="1"/>
          <p:nvPr/>
        </p:nvSpPr>
        <p:spPr>
          <a:xfrm>
            <a:off x="6951912" y="295753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Two-sided Avg-Case Hardness</a:t>
            </a:r>
            <a:endParaRPr lang="en-US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31CE25E-69F0-9845-0E61-9B23AD8728BA}"/>
              </a:ext>
            </a:extLst>
          </p:cNvPr>
          <p:cNvCxnSpPr>
            <a:cxnSpLocks/>
          </p:cNvCxnSpPr>
          <p:nvPr/>
        </p:nvCxnSpPr>
        <p:spPr>
          <a:xfrm>
            <a:off x="9080089" y="3709842"/>
            <a:ext cx="73743" cy="1460601"/>
          </a:xfrm>
          <a:prstGeom prst="straightConnector1">
            <a:avLst/>
          </a:prstGeom>
          <a:ln w="57150" cap="flat" cmpd="sng" algn="ctr">
            <a:solidFill>
              <a:schemeClr val="accent2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641930BE-DEEC-A39E-9B99-05B16A1E9631}"/>
              </a:ext>
            </a:extLst>
          </p:cNvPr>
          <p:cNvSpPr txBox="1"/>
          <p:nvPr/>
        </p:nvSpPr>
        <p:spPr>
          <a:xfrm>
            <a:off x="9243427" y="4380109"/>
            <a:ext cx="15778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[Hirahara’ 18]  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59E2FD8-F8DC-2FE6-7082-BF5A5328A19E}"/>
              </a:ext>
            </a:extLst>
          </p:cNvPr>
          <p:cNvCxnSpPr>
            <a:cxnSpLocks/>
          </p:cNvCxnSpPr>
          <p:nvPr/>
        </p:nvCxnSpPr>
        <p:spPr>
          <a:xfrm>
            <a:off x="4591445" y="5430358"/>
            <a:ext cx="2082614" cy="0"/>
          </a:xfrm>
          <a:prstGeom prst="straightConnector1">
            <a:avLst/>
          </a:prstGeom>
          <a:ln w="57150" cap="flat" cmpd="sng" algn="ctr">
            <a:solidFill>
              <a:schemeClr val="accent2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EF489679-D274-D9EF-4362-9F92DA612985}"/>
              </a:ext>
            </a:extLst>
          </p:cNvPr>
          <p:cNvSpPr txBox="1"/>
          <p:nvPr/>
        </p:nvSpPr>
        <p:spPr>
          <a:xfrm>
            <a:off x="8744271" y="5259171"/>
            <a:ext cx="297550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Worst case hardness of approximate MINKT</a:t>
            </a:r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17A6538-6FAD-84A3-6B3B-5FB6DCE19D0B}"/>
              </a:ext>
            </a:extLst>
          </p:cNvPr>
          <p:cNvSpPr txBox="1"/>
          <p:nvPr/>
        </p:nvSpPr>
        <p:spPr>
          <a:xfrm>
            <a:off x="4821884" y="5581530"/>
            <a:ext cx="15778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[Hirahara’ 22] 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E88F83C-FC64-9D7C-DA26-CF7A58936F0E}"/>
              </a:ext>
            </a:extLst>
          </p:cNvPr>
          <p:cNvSpPr txBox="1"/>
          <p:nvPr/>
        </p:nvSpPr>
        <p:spPr>
          <a:xfrm>
            <a:off x="7411771" y="1618299"/>
            <a:ext cx="338535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6"/>
                </a:solidFill>
              </a:rPr>
              <a:t>So… Problem solved?</a:t>
            </a:r>
          </a:p>
          <a:p>
            <a:r>
              <a:rPr lang="en-US" sz="2800" dirty="0">
                <a:solidFill>
                  <a:srgbClr val="0070C0"/>
                </a:solidFill>
              </a:rPr>
              <a:t>Gaps are everywhere!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56E2B9-32D7-0FBE-734F-11CCACBD5871}"/>
              </a:ext>
            </a:extLst>
          </p:cNvPr>
          <p:cNvSpPr txBox="1"/>
          <p:nvPr/>
        </p:nvSpPr>
        <p:spPr>
          <a:xfrm>
            <a:off x="7808068" y="339469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Errorless Avg-Case Hardness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D40A69-ABA0-215F-6E3E-4751035EF4A7}"/>
              </a:ext>
            </a:extLst>
          </p:cNvPr>
          <p:cNvSpPr txBox="1"/>
          <p:nvPr/>
        </p:nvSpPr>
        <p:spPr>
          <a:xfrm>
            <a:off x="6683428" y="5239701"/>
            <a:ext cx="29755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MCSP*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8DA93C-2D3C-D727-A74B-E4946E7012B3}"/>
              </a:ext>
            </a:extLst>
          </p:cNvPr>
          <p:cNvSpPr txBox="1"/>
          <p:nvPr/>
        </p:nvSpPr>
        <p:spPr>
          <a:xfrm>
            <a:off x="9882620" y="312557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Different distributions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853C22-78E7-806D-3A6F-639E3C1A3AD5}"/>
              </a:ext>
            </a:extLst>
          </p:cNvPr>
          <p:cNvSpPr txBox="1"/>
          <p:nvPr/>
        </p:nvSpPr>
        <p:spPr>
          <a:xfrm>
            <a:off x="6834620" y="568503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Different problems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BC06FD-DBBF-D80A-C822-70F5B64C0C69}"/>
              </a:ext>
            </a:extLst>
          </p:cNvPr>
          <p:cNvSpPr txBox="1"/>
          <p:nvPr/>
        </p:nvSpPr>
        <p:spPr>
          <a:xfrm>
            <a:off x="4989842" y="4993962"/>
            <a:ext cx="1128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If NP-hard</a:t>
            </a:r>
          </a:p>
        </p:txBody>
      </p:sp>
    </p:spTree>
    <p:extLst>
      <p:ext uri="{BB962C8B-B14F-4D97-AF65-F5344CB8AC3E}">
        <p14:creationId xmlns:p14="http://schemas.microsoft.com/office/powerpoint/2010/main" val="3676027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6A3315B4-582F-C34F-9C3B-1DAF75B1E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65544"/>
            <a:ext cx="10515600" cy="1325563"/>
          </a:xfrm>
        </p:spPr>
        <p:txBody>
          <a:bodyPr/>
          <a:lstStyle/>
          <a:p>
            <a:r>
              <a:rPr lang="en-US" sz="4400" dirty="0">
                <a:effectLst/>
                <a:latin typeface="Helvetica" pitchFamily="2" charset="0"/>
              </a:rPr>
              <a:t>Why do we care about </a:t>
            </a:r>
            <a:r>
              <a:rPr lang="en-US" sz="4400" dirty="0">
                <a:solidFill>
                  <a:srgbClr val="00B0F0"/>
                </a:solidFill>
                <a:effectLst/>
                <a:latin typeface="Helvetica" pitchFamily="2" charset="0"/>
              </a:rPr>
              <a:t>Meta</a:t>
            </a:r>
            <a:r>
              <a:rPr lang="en-US" sz="4400" dirty="0">
                <a:solidFill>
                  <a:srgbClr val="464653"/>
                </a:solidFill>
                <a:effectLst/>
                <a:latin typeface="Helvetica" pitchFamily="2" charset="0"/>
              </a:rPr>
              <a:t>-Complexity?</a:t>
            </a:r>
            <a:endParaRPr lang="en-US" dirty="0"/>
          </a:p>
        </p:txBody>
      </p:sp>
      <p:pic>
        <p:nvPicPr>
          <p:cNvPr id="2" name="Picture 2" descr="Meta Logo and symbol, meaning, history, PNG">
            <a:extLst>
              <a:ext uri="{FF2B5EF4-FFF2-40B4-BE49-F238E27FC236}">
                <a16:creationId xmlns:a16="http://schemas.microsoft.com/office/drawing/2014/main" id="{6A40B5FD-65A4-317A-4C91-D39CE7387B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710" y="1893195"/>
            <a:ext cx="1584102" cy="891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2BBC7E1-DFC7-74FB-FB2E-1DD31C6E9208}"/>
              </a:ext>
            </a:extLst>
          </p:cNvPr>
          <p:cNvSpPr txBox="1"/>
          <p:nvPr/>
        </p:nvSpPr>
        <p:spPr>
          <a:xfrm>
            <a:off x="2177661" y="3560274"/>
            <a:ext cx="978567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2400" dirty="0">
                <a:solidFill>
                  <a:srgbClr val="FF0000"/>
                </a:solidFill>
              </a:rPr>
              <a:t>MCSP </a:t>
            </a:r>
            <a:r>
              <a:rPr lang="en-US" sz="2400" dirty="0"/>
              <a:t>breaks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/>
              <a:t>PRGs!</a:t>
            </a:r>
          </a:p>
          <a:p>
            <a:pPr marL="342900" indent="-342900">
              <a:buFontTx/>
              <a:buChar char="-"/>
            </a:pPr>
            <a:r>
              <a:rPr lang="en-US" sz="2400" dirty="0"/>
              <a:t>Connection to </a:t>
            </a:r>
            <a:r>
              <a:rPr lang="en-US" sz="2400" dirty="0">
                <a:solidFill>
                  <a:schemeClr val="accent6"/>
                </a:solidFill>
              </a:rPr>
              <a:t>Average Case </a:t>
            </a:r>
            <a:r>
              <a:rPr lang="en-US" sz="2400" dirty="0"/>
              <a:t>Complexity Theory</a:t>
            </a:r>
          </a:p>
          <a:p>
            <a:pPr marL="342900" indent="-342900">
              <a:buFontTx/>
              <a:buChar char="-"/>
            </a:pPr>
            <a:r>
              <a:rPr lang="en-US" sz="2400" dirty="0"/>
              <a:t>It might solve the </a:t>
            </a:r>
            <a:r>
              <a:rPr lang="en-US" sz="2400" dirty="0">
                <a:solidFill>
                  <a:schemeClr val="accent2"/>
                </a:solidFill>
              </a:rPr>
              <a:t>Crypto holy-grail</a:t>
            </a:r>
            <a:r>
              <a:rPr lang="en-US" sz="2400" dirty="0"/>
              <a:t>!</a:t>
            </a:r>
          </a:p>
          <a:p>
            <a:pPr marL="342900" indent="-342900">
              <a:buFontTx/>
              <a:buChar char="-"/>
            </a:pPr>
            <a:r>
              <a:rPr lang="en-US" sz="2400" dirty="0">
                <a:solidFill>
                  <a:srgbClr val="7030A0"/>
                </a:solidFill>
              </a:rPr>
              <a:t>Mysteries</a:t>
            </a:r>
            <a:r>
              <a:rPr lang="en-US" sz="2400" dirty="0"/>
              <a:t> around its NP-hardness.</a:t>
            </a:r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4047F68C-8443-5B1B-0DF7-F3AF5BEA809E}"/>
              </a:ext>
            </a:extLst>
          </p:cNvPr>
          <p:cNvSpPr/>
          <p:nvPr/>
        </p:nvSpPr>
        <p:spPr>
          <a:xfrm>
            <a:off x="1617222" y="4829935"/>
            <a:ext cx="560439" cy="12782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1155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6E8C3E-74C0-ED16-9651-F20FDF4492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85B8DC-AE3F-342D-3A03-E0FA27866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Mystery: NP-hardness of </a:t>
            </a:r>
            <a:r>
              <a:rPr lang="en-US" dirty="0">
                <a:solidFill>
                  <a:srgbClr val="FF0000"/>
                </a:solidFill>
              </a:rPr>
              <a:t>MCSP</a:t>
            </a:r>
            <a:r>
              <a:rPr lang="en-US" dirty="0">
                <a:solidFill>
                  <a:schemeClr val="accent5"/>
                </a:solidFill>
              </a:rPr>
              <a:t> ?</a:t>
            </a:r>
            <a:endParaRPr lang="en-US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778C3053-BF2D-8013-281E-CB1A85D3CEB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1950s:    </a:t>
                </a:r>
                <a:r>
                  <a:rPr lang="en-US" dirty="0" err="1"/>
                  <a:t>Perebor</a:t>
                </a:r>
                <a:r>
                  <a:rPr lang="en-US" dirty="0"/>
                  <a:t> Conjecture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r>
                  <a:rPr lang="en-US" dirty="0"/>
                  <a:t>“Solving </a:t>
                </a:r>
                <a:r>
                  <a:rPr lang="en-US" dirty="0">
                    <a:solidFill>
                      <a:srgbClr val="FF0000"/>
                    </a:solidFill>
                  </a:rPr>
                  <a:t>MCSP</a:t>
                </a:r>
                <a:r>
                  <a:rPr lang="en-US" dirty="0"/>
                  <a:t> problem requires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sup>
                    </m:sSup>
                  </m:oMath>
                </a14:m>
                <a:r>
                  <a:rPr lang="en-US" dirty="0"/>
                  <a:t> time for uniform algorithms.”  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778C3053-BF2D-8013-281E-CB1A85D3CEB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CB5559B3-0828-B8AA-A4AC-99CE7B9998BE}"/>
              </a:ext>
            </a:extLst>
          </p:cNvPr>
          <p:cNvSpPr txBox="1"/>
          <p:nvPr/>
        </p:nvSpPr>
        <p:spPr>
          <a:xfrm>
            <a:off x="3755922" y="224390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accent6"/>
                </a:solidFill>
              </a:rPr>
              <a:t>Perebor</a:t>
            </a:r>
            <a:r>
              <a:rPr lang="en-US" dirty="0">
                <a:solidFill>
                  <a:schemeClr val="accent6"/>
                </a:solidFill>
              </a:rPr>
              <a:t>: Russian for ”Brute-force search”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44DAE76-F34F-902A-10D4-F6C7BF9FB943}"/>
                  </a:ext>
                </a:extLst>
              </p:cNvPr>
              <p:cNvSpPr txBox="1"/>
              <p:nvPr/>
            </p:nvSpPr>
            <p:spPr>
              <a:xfrm>
                <a:off x="1441219" y="3271173"/>
                <a:ext cx="11153903" cy="24314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rgbClr val="7030A0"/>
                    </a:solidFill>
                  </a:rPr>
                  <a:t>Remark:</a:t>
                </a:r>
              </a:p>
              <a:p>
                <a:r>
                  <a:rPr lang="en-US" sz="2400" dirty="0">
                    <a:solidFill>
                      <a:schemeClr val="accent2"/>
                    </a:solidFill>
                  </a:rPr>
                  <a:t>    What about circuits?</a:t>
                </a:r>
                <a:r>
                  <a:rPr lang="zh-CN" altLang="en-US" sz="2400" dirty="0">
                    <a:solidFill>
                      <a:schemeClr val="accent2"/>
                    </a:solidFill>
                  </a:rPr>
                  <a:t>  </a:t>
                </a:r>
                <a:r>
                  <a:rPr lang="en-US" altLang="zh-CN" sz="2400" dirty="0">
                    <a:solidFill>
                      <a:srgbClr val="FF0000"/>
                    </a:solidFill>
                  </a:rPr>
                  <a:t>Watch our for smart circuits!</a:t>
                </a:r>
                <a:r>
                  <a:rPr lang="en-US" sz="2400" dirty="0">
                    <a:solidFill>
                      <a:srgbClr val="FF0000"/>
                    </a:solidFill>
                  </a:rPr>
                  <a:t> </a:t>
                </a:r>
              </a:p>
              <a:p>
                <a:r>
                  <a:rPr lang="en-US" sz="2400" dirty="0"/>
                  <a:t>    Circuits can solve it in size e.g.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0.8|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sup>
                    </m:sSup>
                  </m:oMath>
                </a14:m>
                <a:r>
                  <a:rPr lang="en-US" sz="2400" dirty="0"/>
                  <a:t>.</a:t>
                </a:r>
              </a:p>
              <a:p>
                <a:endParaRPr lang="en-US" sz="2400" dirty="0">
                  <a:solidFill>
                    <a:schemeClr val="accent2"/>
                  </a:solidFill>
                </a:endParaRPr>
              </a:p>
              <a:p>
                <a:r>
                  <a:rPr lang="en-US" sz="2400" dirty="0"/>
                  <a:t>     </a:t>
                </a:r>
                <a:r>
                  <a:rPr lang="en-US" sz="1600" i="1" dirty="0"/>
                  <a:t>ITCS’24 [</a:t>
                </a:r>
                <a:r>
                  <a:rPr lang="en-US" sz="1600" i="1" dirty="0" err="1"/>
                  <a:t>Mazor</a:t>
                </a:r>
                <a:r>
                  <a:rPr lang="en-US" sz="1600" i="1" dirty="0"/>
                  <a:t>, Pass]  The Non-Uniform </a:t>
                </a:r>
                <a:r>
                  <a:rPr lang="en-US" sz="1600" i="1" dirty="0" err="1"/>
                  <a:t>Perebor</a:t>
                </a:r>
                <a:r>
                  <a:rPr lang="en-US" sz="1600" i="1" dirty="0"/>
                  <a:t> Conjecture for Time-Bounded Kolmogorov Complexity is False </a:t>
                </a:r>
              </a:p>
              <a:p>
                <a:r>
                  <a:rPr lang="en-US" sz="1600" i="1" dirty="0"/>
                  <a:t>       STOC’24 [Hirahara, Ilango, Williams] Beating Brute Force for Compression Problems</a:t>
                </a:r>
              </a:p>
              <a:p>
                <a:r>
                  <a:rPr lang="en-US" sz="1600" i="1" dirty="0"/>
                  <a:t>       Idea: Fiat-</a:t>
                </a:r>
                <a:r>
                  <a:rPr lang="en-US" sz="1600" i="1" dirty="0" err="1"/>
                  <a:t>Naor</a:t>
                </a:r>
                <a:r>
                  <a:rPr lang="en-US" sz="1600" i="1" dirty="0"/>
                  <a:t> Inversion. (</a:t>
                </a:r>
                <a:r>
                  <a:rPr lang="en-US" sz="1600" i="1" dirty="0">
                    <a:solidFill>
                      <a:srgbClr val="FF0000"/>
                    </a:solidFill>
                  </a:rPr>
                  <a:t>R</a:t>
                </a:r>
                <a:r>
                  <a:rPr lang="en-US" sz="1600" i="1" dirty="0">
                    <a:solidFill>
                      <a:schemeClr val="accent2"/>
                    </a:solidFill>
                  </a:rPr>
                  <a:t>a</a:t>
                </a:r>
                <a:r>
                  <a:rPr lang="en-US" sz="1600" i="1" dirty="0">
                    <a:solidFill>
                      <a:schemeClr val="accent4"/>
                    </a:solidFill>
                  </a:rPr>
                  <a:t>i</a:t>
                </a:r>
                <a:r>
                  <a:rPr lang="en-US" sz="1600" i="1" dirty="0">
                    <a:solidFill>
                      <a:srgbClr val="92D050"/>
                    </a:solidFill>
                  </a:rPr>
                  <a:t>n</a:t>
                </a:r>
                <a:r>
                  <a:rPr lang="en-US" sz="1600" i="1" dirty="0">
                    <a:solidFill>
                      <a:srgbClr val="0070C0"/>
                    </a:solidFill>
                  </a:rPr>
                  <a:t>bo</a:t>
                </a:r>
                <a:r>
                  <a:rPr lang="en-US" sz="1600" i="1" dirty="0">
                    <a:solidFill>
                      <a:srgbClr val="7030A0"/>
                    </a:solidFill>
                  </a:rPr>
                  <a:t>w</a:t>
                </a:r>
                <a:r>
                  <a:rPr lang="en-US" sz="1600" i="1" dirty="0"/>
                  <a:t> Table)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44DAE76-F34F-902A-10D4-F6C7BF9FB9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1219" y="3271173"/>
                <a:ext cx="11153903" cy="2431435"/>
              </a:xfrm>
              <a:prstGeom prst="rect">
                <a:avLst/>
              </a:prstGeom>
              <a:blipFill>
                <a:blip r:embed="rId3"/>
                <a:stretch>
                  <a:fillRect l="-796" t="-2083" b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05031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6E8C3E-74C0-ED16-9651-F20FDF4492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D7B65020-AC68-C19B-B817-FB21FCD4F6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7083" y="3166749"/>
            <a:ext cx="3136827" cy="22528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485B8DC-AE3F-342D-3A03-E0FA27866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rgbClr val="FF0000"/>
                </a:solidFill>
              </a:rPr>
              <a:t>M</a:t>
            </a:r>
            <a:r>
              <a:rPr lang="en-US" dirty="0"/>
              <a:t>inimum </a:t>
            </a:r>
            <a:r>
              <a:rPr lang="en-US" dirty="0">
                <a:solidFill>
                  <a:srgbClr val="FF0000"/>
                </a:solidFill>
              </a:rPr>
              <a:t>C</a:t>
            </a:r>
            <a:r>
              <a:rPr lang="en-US" dirty="0"/>
              <a:t>ircuit </a:t>
            </a:r>
            <a:r>
              <a:rPr lang="en-US" dirty="0">
                <a:solidFill>
                  <a:srgbClr val="FF0000"/>
                </a:solidFill>
              </a:rPr>
              <a:t>S</a:t>
            </a:r>
            <a:r>
              <a:rPr lang="en-US" dirty="0"/>
              <a:t>ize </a:t>
            </a:r>
            <a:r>
              <a:rPr lang="en-US" dirty="0">
                <a:solidFill>
                  <a:srgbClr val="FF0000"/>
                </a:solidFill>
              </a:rPr>
              <a:t>P</a:t>
            </a:r>
            <a:r>
              <a:rPr lang="en-US" dirty="0"/>
              <a:t>roblem (MCSP)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DED7FD1-2927-08C9-32B2-00C32786DB91}"/>
                  </a:ext>
                </a:extLst>
              </p:cNvPr>
              <p:cNvSpPr txBox="1"/>
              <p:nvPr/>
            </p:nvSpPr>
            <p:spPr>
              <a:xfrm>
                <a:off x="1000308" y="1690688"/>
                <a:ext cx="6096000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400" b="0" i="0" dirty="0" smtClean="0">
                        <a:solidFill>
                          <a:srgbClr val="7030A0"/>
                        </a:solidFill>
                      </a:rPr>
                      <m:t>INPUT</m:t>
                    </m:r>
                    <m:r>
                      <m:rPr>
                        <m:nor/>
                      </m:rPr>
                      <a:rPr lang="en-US" sz="2400" b="0" i="0" dirty="0" smtClean="0">
                        <a:solidFill>
                          <a:srgbClr val="7030A0"/>
                        </a:solidFill>
                      </a:rPr>
                      <m:t>:</m:t>
                    </m:r>
                  </m:oMath>
                </a14:m>
                <a:r>
                  <a:rPr lang="en-US" sz="2400" dirty="0"/>
                  <a:t>   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: </m:t>
                    </m:r>
                    <m:r>
                      <m:rPr>
                        <m:lit/>
                      </m:rPr>
                      <a:rPr lang="en-US" sz="2400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sz="2400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0,1</m:t>
                    </m:r>
                    <m:sSup>
                      <m:sSupPr>
                        <m:ctrlPr>
                          <a:rPr lang="en-US" sz="2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lit/>
                          </m:rPr>
                          <a:rPr lang="en-US" sz="2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p>
                        <m:r>
                          <a:rPr lang="en-US" sz="2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2400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m:rPr>
                        <m:lit/>
                      </m:rPr>
                      <a:rPr lang="en-US" sz="2400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sz="2400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0,1</m:t>
                    </m:r>
                    <m:r>
                      <m:rPr>
                        <m:lit/>
                      </m:rPr>
                      <a:rPr lang="en-US" sz="2400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}</m:t>
                    </m:r>
                    <m:r>
                      <a:rPr lang="en-US" sz="2400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,   </m:t>
                    </m:r>
                    <m:r>
                      <m:rPr>
                        <m:sty m:val="p"/>
                      </m:rPr>
                      <a:rPr lang="en-US" sz="2400" b="0" i="1" dirty="0" smtClean="0">
                        <a:latin typeface="Cambria Math" panose="02040503050406030204" pitchFamily="18" charset="0"/>
                      </a:rPr>
                      <m:t>size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DED7FD1-2927-08C9-32B2-00C32786DB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0308" y="1690688"/>
                <a:ext cx="6096000" cy="8309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6FB4CE6-0BD4-C26C-BC82-7C304DBB7DE4}"/>
                  </a:ext>
                </a:extLst>
              </p:cNvPr>
              <p:cNvSpPr txBox="1"/>
              <p:nvPr/>
            </p:nvSpPr>
            <p:spPr>
              <a:xfrm>
                <a:off x="2841522" y="4042389"/>
                <a:ext cx="609600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6FB4CE6-0BD4-C26C-BC82-7C304DBB7D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1522" y="4042389"/>
                <a:ext cx="6096000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5" name="Table 34">
                <a:extLst>
                  <a:ext uri="{FF2B5EF4-FFF2-40B4-BE49-F238E27FC236}">
                    <a16:creationId xmlns:a16="http://schemas.microsoft.com/office/drawing/2014/main" id="{7DD85D29-8373-99B1-8513-46253BE8315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61900976"/>
                  </p:ext>
                </p:extLst>
              </p:nvPr>
            </p:nvGraphicFramePr>
            <p:xfrm>
              <a:off x="1993017" y="2300375"/>
              <a:ext cx="3395408" cy="731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48852">
                      <a:extLst>
                        <a:ext uri="{9D8B030D-6E8A-4147-A177-3AD203B41FA5}">
                          <a16:colId xmlns:a16="http://schemas.microsoft.com/office/drawing/2014/main" val="276201841"/>
                        </a:ext>
                      </a:extLst>
                    </a:gridCol>
                    <a:gridCol w="848852">
                      <a:extLst>
                        <a:ext uri="{9D8B030D-6E8A-4147-A177-3AD203B41FA5}">
                          <a16:colId xmlns:a16="http://schemas.microsoft.com/office/drawing/2014/main" val="4206469039"/>
                        </a:ext>
                      </a:extLst>
                    </a:gridCol>
                    <a:gridCol w="498167">
                      <a:extLst>
                        <a:ext uri="{9D8B030D-6E8A-4147-A177-3AD203B41FA5}">
                          <a16:colId xmlns:a16="http://schemas.microsoft.com/office/drawing/2014/main" val="4088919060"/>
                        </a:ext>
                      </a:extLst>
                    </a:gridCol>
                    <a:gridCol w="1199537">
                      <a:extLst>
                        <a:ext uri="{9D8B030D-6E8A-4147-A177-3AD203B41FA5}">
                          <a16:colId xmlns:a16="http://schemas.microsoft.com/office/drawing/2014/main" val="2442212808"/>
                        </a:ext>
                      </a:extLst>
                    </a:gridCol>
                  </a:tblGrid>
                  <a:tr h="361146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e>
                                  <m:sup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𝒏</m:t>
                                    </m:r>
                                  </m:sup>
                                </m:sSup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07457989"/>
                      </a:ext>
                    </a:extLst>
                  </a:tr>
                  <a:tr h="36114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(0)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(1)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5528354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5" name="Table 34">
                <a:extLst>
                  <a:ext uri="{FF2B5EF4-FFF2-40B4-BE49-F238E27FC236}">
                    <a16:creationId xmlns:a16="http://schemas.microsoft.com/office/drawing/2014/main" id="{7DD85D29-8373-99B1-8513-46253BE8315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61900976"/>
                  </p:ext>
                </p:extLst>
              </p:nvPr>
            </p:nvGraphicFramePr>
            <p:xfrm>
              <a:off x="1993017" y="2300375"/>
              <a:ext cx="3395408" cy="731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48852">
                      <a:extLst>
                        <a:ext uri="{9D8B030D-6E8A-4147-A177-3AD203B41FA5}">
                          <a16:colId xmlns:a16="http://schemas.microsoft.com/office/drawing/2014/main" val="276201841"/>
                        </a:ext>
                      </a:extLst>
                    </a:gridCol>
                    <a:gridCol w="848852">
                      <a:extLst>
                        <a:ext uri="{9D8B030D-6E8A-4147-A177-3AD203B41FA5}">
                          <a16:colId xmlns:a16="http://schemas.microsoft.com/office/drawing/2014/main" val="4206469039"/>
                        </a:ext>
                      </a:extLst>
                    </a:gridCol>
                    <a:gridCol w="498167">
                      <a:extLst>
                        <a:ext uri="{9D8B030D-6E8A-4147-A177-3AD203B41FA5}">
                          <a16:colId xmlns:a16="http://schemas.microsoft.com/office/drawing/2014/main" val="4088919060"/>
                        </a:ext>
                      </a:extLst>
                    </a:gridCol>
                    <a:gridCol w="1199537">
                      <a:extLst>
                        <a:ext uri="{9D8B030D-6E8A-4147-A177-3AD203B41FA5}">
                          <a16:colId xmlns:a16="http://schemas.microsoft.com/office/drawing/2014/main" val="2442212808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83158" t="-6897" r="-2105" b="-1275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07457989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t="-106897" r="-304478" b="-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98529" t="-106897" r="-200000" b="-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83158" t="-106897" r="-2105" b="-275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5528354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55D9E18-651B-F88D-CC41-5F2DC3814A8C}"/>
                  </a:ext>
                </a:extLst>
              </p:cNvPr>
              <p:cNvSpPr txBox="1"/>
              <p:nvPr/>
            </p:nvSpPr>
            <p:spPr>
              <a:xfrm>
                <a:off x="2841522" y="2373748"/>
                <a:ext cx="6096000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0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  <m:sup>
                          <m:r>
                            <a:rPr lang="en-US" sz="3200" b="0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p>
                      </m:sSup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55D9E18-651B-F88D-CC41-5F2DC3814A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1522" y="2373748"/>
                <a:ext cx="6096000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8B5D242-F8FE-6D91-4165-E61549C7D669}"/>
                  </a:ext>
                </a:extLst>
              </p:cNvPr>
              <p:cNvSpPr txBox="1"/>
              <p:nvPr/>
            </p:nvSpPr>
            <p:spPr>
              <a:xfrm>
                <a:off x="1000307" y="5502731"/>
                <a:ext cx="9785679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400" b="0" i="0" dirty="0" smtClean="0">
                        <a:solidFill>
                          <a:srgbClr val="7030A0"/>
                        </a:solidFill>
                      </a:rPr>
                      <m:t>OUTPUT</m:t>
                    </m:r>
                    <m:r>
                      <m:rPr>
                        <m:nor/>
                      </m:rPr>
                      <a:rPr lang="en-US" sz="2400" b="0" i="0" dirty="0" smtClean="0">
                        <a:solidFill>
                          <a:schemeClr val="tx1"/>
                        </a:solidFill>
                      </a:rPr>
                      <m:t>:</m:t>
                    </m:r>
                  </m:oMath>
                </a14:m>
                <a:r>
                  <a:rPr lang="en-US" sz="2400" dirty="0">
                    <a:solidFill>
                      <a:schemeClr val="accent2"/>
                    </a:solidFill>
                  </a:rPr>
                  <a:t>    (decision ver.) </a:t>
                </a:r>
                <a:r>
                  <a:rPr lang="en-US" sz="2400" dirty="0"/>
                  <a:t>Is there a size-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400" dirty="0"/>
                  <a:t> circuit computing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?</m:t>
                    </m:r>
                  </m:oMath>
                </a14:m>
                <a:r>
                  <a:rPr lang="en-US" sz="2400" dirty="0">
                    <a:solidFill>
                      <a:schemeClr val="accent2"/>
                    </a:solidFill>
                  </a:rPr>
                  <a:t> </a:t>
                </a:r>
              </a:p>
              <a:p>
                <a:r>
                  <a:rPr lang="en-US" sz="2400" dirty="0">
                    <a:solidFill>
                      <a:schemeClr val="accent2"/>
                    </a:solidFill>
                  </a:rPr>
                  <a:t>	       (search ver.)    </a:t>
                </a:r>
                <a:r>
                  <a:rPr lang="en-US" sz="2400" dirty="0"/>
                  <a:t>Also find the size-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400" dirty="0"/>
                  <a:t> circuit.</a:t>
                </a: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8B5D242-F8FE-6D91-4165-E61549C7D6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0307" y="5502731"/>
                <a:ext cx="9785679" cy="830997"/>
              </a:xfrm>
              <a:prstGeom prst="rect">
                <a:avLst/>
              </a:prstGeom>
              <a:blipFill>
                <a:blip r:embed="rId7"/>
                <a:stretch>
                  <a:fillRect t="-4545"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54594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2" grpId="0"/>
      <p:bldP spid="37" grpId="0"/>
      <p:bldP spid="39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6E8C3E-74C0-ED16-9651-F20FDF4492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85B8DC-AE3F-342D-3A03-E0FA27866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Mystery: NP-hardness of </a:t>
            </a:r>
            <a:r>
              <a:rPr lang="en-US" dirty="0">
                <a:solidFill>
                  <a:srgbClr val="FF0000"/>
                </a:solidFill>
              </a:rPr>
              <a:t>MCSP </a:t>
            </a:r>
            <a:r>
              <a:rPr lang="en-US" dirty="0">
                <a:solidFill>
                  <a:schemeClr val="accent5"/>
                </a:solidFill>
              </a:rPr>
              <a:t>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78C3053-BF2D-8013-281E-CB1A85D3CE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1973:   Levin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5650DA-1515-8D4F-A1B3-D2F6021C3F3A}"/>
              </a:ext>
            </a:extLst>
          </p:cNvPr>
          <p:cNvSpPr txBox="1"/>
          <p:nvPr/>
        </p:nvSpPr>
        <p:spPr>
          <a:xfrm>
            <a:off x="1967007" y="2588124"/>
            <a:ext cx="668593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i="1" dirty="0"/>
              <a:t>“I thought only extending [the theory of NP-completeness] to some popular problems, like </a:t>
            </a:r>
            <a:r>
              <a:rPr lang="en-US" sz="2000" i="1" dirty="0">
                <a:solidFill>
                  <a:schemeClr val="accent2"/>
                </a:solidFill>
              </a:rPr>
              <a:t>graph isomorphism</a:t>
            </a:r>
            <a:r>
              <a:rPr lang="en-US" sz="2000" i="1" dirty="0"/>
              <a:t> , </a:t>
            </a:r>
            <a:r>
              <a:rPr lang="en-US" sz="2000" i="1" dirty="0">
                <a:solidFill>
                  <a:srgbClr val="FF0000"/>
                </a:solidFill>
              </a:rPr>
              <a:t>circuits minimization</a:t>
            </a:r>
            <a:r>
              <a:rPr lang="en-US" sz="2000" i="1" dirty="0"/>
              <a:t>, or (with less hope) </a:t>
            </a:r>
            <a:r>
              <a:rPr lang="en-US" sz="2000" i="1" dirty="0">
                <a:solidFill>
                  <a:schemeClr val="accent1"/>
                </a:solidFill>
              </a:rPr>
              <a:t>factoring</a:t>
            </a:r>
            <a:r>
              <a:rPr lang="en-US" sz="2000" i="1" dirty="0"/>
              <a:t>, would be worth publishing. I tried for a long time”</a:t>
            </a:r>
          </a:p>
        </p:txBody>
      </p:sp>
      <p:pic>
        <p:nvPicPr>
          <p:cNvPr id="8" name="Picture 7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29FB7C9C-1714-1283-E60B-A01B94C1EE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413"/>
          <a:stretch/>
        </p:blipFill>
        <p:spPr>
          <a:xfrm>
            <a:off x="9781748" y="1866613"/>
            <a:ext cx="1508896" cy="180133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FBA6142-D458-BE62-399D-8FBC75BC8F02}"/>
              </a:ext>
            </a:extLst>
          </p:cNvPr>
          <p:cNvSpPr txBox="1"/>
          <p:nvPr/>
        </p:nvSpPr>
        <p:spPr>
          <a:xfrm>
            <a:off x="9368139" y="3726897"/>
            <a:ext cx="23361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L. Levin</a:t>
            </a:r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B2B8F861-FD8B-06A9-667F-A26C9691CC3B}"/>
              </a:ext>
            </a:extLst>
          </p:cNvPr>
          <p:cNvSpPr txBox="1">
            <a:spLocks/>
          </p:cNvSpPr>
          <p:nvPr/>
        </p:nvSpPr>
        <p:spPr>
          <a:xfrm>
            <a:off x="1967007" y="4317206"/>
            <a:ext cx="988387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Today we know </a:t>
            </a:r>
            <a:r>
              <a:rPr lang="en-US" sz="2400" i="1" dirty="0">
                <a:solidFill>
                  <a:schemeClr val="accent1"/>
                </a:solidFill>
              </a:rPr>
              <a:t>factoring, </a:t>
            </a:r>
            <a:r>
              <a:rPr lang="en-US" sz="2400" i="1" dirty="0">
                <a:solidFill>
                  <a:schemeClr val="accent2"/>
                </a:solidFill>
              </a:rPr>
              <a:t>graph isomorphism </a:t>
            </a:r>
            <a:r>
              <a:rPr lang="en-US" sz="2400" dirty="0"/>
              <a:t>are unlikely to be NP-hard (unless PH collapses)…..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n-US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n-US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3107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6E8C3E-74C0-ED16-9651-F20FDF4492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85B8DC-AE3F-342D-3A03-E0FA27866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Mystery: NP-hardness of </a:t>
            </a:r>
            <a:r>
              <a:rPr lang="en-US" dirty="0">
                <a:solidFill>
                  <a:srgbClr val="FF0000"/>
                </a:solidFill>
              </a:rPr>
              <a:t>MCSP </a:t>
            </a:r>
            <a:r>
              <a:rPr lang="en-US" dirty="0">
                <a:solidFill>
                  <a:schemeClr val="accent5"/>
                </a:solidFill>
              </a:rPr>
              <a:t>?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78C3053-BF2D-8013-281E-CB1A85D3CE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Why is it so hard?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B2B8F861-FD8B-06A9-667F-A26C9691CC3B}"/>
              </a:ext>
            </a:extLst>
          </p:cNvPr>
          <p:cNvSpPr txBox="1">
            <a:spLocks/>
          </p:cNvSpPr>
          <p:nvPr/>
        </p:nvSpPr>
        <p:spPr>
          <a:xfrm>
            <a:off x="1469923" y="2390752"/>
            <a:ext cx="988387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An intuitive explanation against deterministic reductions: </a:t>
            </a:r>
          </a:p>
          <a:p>
            <a:pPr marL="0" indent="0">
              <a:buNone/>
            </a:pPr>
            <a:r>
              <a:rPr lang="en-US" sz="2400" dirty="0"/>
              <a:t>      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n-US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n-US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FC5AA3-FC2F-FBA5-31CD-E8CF0558C7EC}"/>
              </a:ext>
            </a:extLst>
          </p:cNvPr>
          <p:cNvSpPr txBox="1"/>
          <p:nvPr/>
        </p:nvSpPr>
        <p:spPr>
          <a:xfrm>
            <a:off x="6617923" y="3198167"/>
            <a:ext cx="100777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MCSP</a:t>
            </a:r>
            <a:endParaRPr lang="en-US" sz="2400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4DAB1FF-6C8E-7694-33CC-4497BB8F5245}"/>
              </a:ext>
            </a:extLst>
          </p:cNvPr>
          <p:cNvCxnSpPr>
            <a:cxnSpLocks/>
          </p:cNvCxnSpPr>
          <p:nvPr/>
        </p:nvCxnSpPr>
        <p:spPr>
          <a:xfrm>
            <a:off x="4043966" y="3428117"/>
            <a:ext cx="248991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8FDE3A2-6B2B-3DED-652C-48872F6AEFD0}"/>
              </a:ext>
            </a:extLst>
          </p:cNvPr>
          <p:cNvSpPr txBox="1"/>
          <p:nvPr/>
        </p:nvSpPr>
        <p:spPr>
          <a:xfrm>
            <a:off x="3391055" y="3198167"/>
            <a:ext cx="100777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SAT</a:t>
            </a:r>
            <a:endParaRPr lang="en-US" sz="2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8417EB7-2AE7-169F-5FE3-6D593799D997}"/>
              </a:ext>
            </a:extLst>
          </p:cNvPr>
          <p:cNvSpPr txBox="1"/>
          <p:nvPr/>
        </p:nvSpPr>
        <p:spPr>
          <a:xfrm>
            <a:off x="4325050" y="2967335"/>
            <a:ext cx="199482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Reduction R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6B607DD-D7DA-8DE8-6392-1AE5CDC31BB9}"/>
                  </a:ext>
                </a:extLst>
              </p:cNvPr>
              <p:cNvSpPr txBox="1"/>
              <p:nvPr/>
            </p:nvSpPr>
            <p:spPr>
              <a:xfrm>
                <a:off x="2579685" y="3769518"/>
                <a:ext cx="241731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∧ ¬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6B607DD-D7DA-8DE8-6392-1AE5CDC31B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9685" y="3769518"/>
                <a:ext cx="2417317" cy="461665"/>
              </a:xfrm>
              <a:prstGeom prst="rect">
                <a:avLst/>
              </a:prstGeom>
              <a:blipFill>
                <a:blip r:embed="rId2"/>
                <a:stretch>
                  <a:fillRect b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405379B-0662-D83E-FFBD-7C2A1804FDCF}"/>
                  </a:ext>
                </a:extLst>
              </p:cNvPr>
              <p:cNvSpPr txBox="1"/>
              <p:nvPr/>
            </p:nvSpPr>
            <p:spPr>
              <a:xfrm>
                <a:off x="5986341" y="3794769"/>
                <a:ext cx="241731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 dirty="0" smtClean="0">
                          <a:solidFill>
                            <a:srgbClr val="FF0000"/>
                          </a:solidFill>
                        </a:rPr>
                        <m:t>R</m:t>
                      </m:r>
                      <m:r>
                        <a:rPr lang="en-US" sz="24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∧ ¬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405379B-0662-D83E-FFBD-7C2A1804FD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6341" y="3794769"/>
                <a:ext cx="2417317" cy="461665"/>
              </a:xfrm>
              <a:prstGeom prst="rect">
                <a:avLst/>
              </a:prstGeom>
              <a:blipFill>
                <a:blip r:embed="rId3"/>
                <a:stretch>
                  <a:fillRect b="-216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46D3979-EA47-E815-BD3D-4D5896DAEE0D}"/>
              </a:ext>
            </a:extLst>
          </p:cNvPr>
          <p:cNvCxnSpPr>
            <a:cxnSpLocks/>
          </p:cNvCxnSpPr>
          <p:nvPr/>
        </p:nvCxnSpPr>
        <p:spPr>
          <a:xfrm flipV="1">
            <a:off x="6272920" y="4405671"/>
            <a:ext cx="521923" cy="553320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DD11E14-64EB-96DC-72A7-3EB9DD9833AE}"/>
              </a:ext>
            </a:extLst>
          </p:cNvPr>
          <p:cNvCxnSpPr>
            <a:cxnSpLocks/>
          </p:cNvCxnSpPr>
          <p:nvPr/>
        </p:nvCxnSpPr>
        <p:spPr>
          <a:xfrm flipH="1" flipV="1">
            <a:off x="7426566" y="4413572"/>
            <a:ext cx="436480" cy="534367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D6EE32DE-02EE-A5CA-F350-FC7C761A2AEF}"/>
              </a:ext>
            </a:extLst>
          </p:cNvPr>
          <p:cNvSpPr txBox="1"/>
          <p:nvPr/>
        </p:nvSpPr>
        <p:spPr>
          <a:xfrm>
            <a:off x="4130237" y="4988229"/>
            <a:ext cx="609814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400" dirty="0"/>
              <a:t>As </a:t>
            </a:r>
            <a:r>
              <a:rPr lang="en-US" sz="2400" dirty="0">
                <a:solidFill>
                  <a:srgbClr val="FF0000"/>
                </a:solidFill>
              </a:rPr>
              <a:t>R</a:t>
            </a:r>
            <a:r>
              <a:rPr lang="en-US" sz="2400" dirty="0"/>
              <a:t> is efficient,</a:t>
            </a:r>
          </a:p>
          <a:p>
            <a:pPr marL="0" indent="0">
              <a:buNone/>
            </a:pPr>
            <a:r>
              <a:rPr lang="en-US" sz="2400" dirty="0"/>
              <a:t>this should be </a:t>
            </a:r>
            <a:r>
              <a:rPr lang="en-US" sz="2400" dirty="0">
                <a:solidFill>
                  <a:schemeClr val="accent1"/>
                </a:solidFill>
              </a:rPr>
              <a:t>low-complexity 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7E396FF-8AE0-7D8A-AC5D-D739CF5C4A80}"/>
              </a:ext>
            </a:extLst>
          </p:cNvPr>
          <p:cNvSpPr txBox="1"/>
          <p:nvPr/>
        </p:nvSpPr>
        <p:spPr>
          <a:xfrm>
            <a:off x="1232484" y="6020779"/>
            <a:ext cx="1060279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For randomized-reduction: </a:t>
            </a:r>
          </a:p>
          <a:p>
            <a:r>
              <a:rPr lang="en-US" sz="2400" dirty="0">
                <a:solidFill>
                  <a:schemeClr val="accent2"/>
                </a:solidFill>
              </a:rPr>
              <a:t>                   Oracle-independence Barrier [Hirahara &amp; Watanabe’ 15]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E27EBE2-B080-669F-E74D-88BC77421AAC}"/>
              </a:ext>
            </a:extLst>
          </p:cNvPr>
          <p:cNvSpPr txBox="1"/>
          <p:nvPr/>
        </p:nvSpPr>
        <p:spPr>
          <a:xfrm>
            <a:off x="7261951" y="4858379"/>
            <a:ext cx="609814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400" dirty="0"/>
              <a:t>As it is a </a:t>
            </a:r>
            <a:r>
              <a:rPr lang="en-US" sz="2400" dirty="0">
                <a:solidFill>
                  <a:srgbClr val="FF0000"/>
                </a:solidFill>
              </a:rPr>
              <a:t>NO</a:t>
            </a:r>
            <a:r>
              <a:rPr lang="en-US" sz="2400" dirty="0"/>
              <a:t> instance, it should be 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accent1"/>
                </a:solidFill>
              </a:rPr>
              <a:t>                               high-complexity</a:t>
            </a:r>
          </a:p>
        </p:txBody>
      </p:sp>
    </p:spTree>
    <p:extLst>
      <p:ext uri="{BB962C8B-B14F-4D97-AF65-F5344CB8AC3E}">
        <p14:creationId xmlns:p14="http://schemas.microsoft.com/office/powerpoint/2010/main" val="3139605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4" grpId="0"/>
      <p:bldP spid="13" grpId="0"/>
      <p:bldP spid="14" grpId="0"/>
      <p:bldP spid="15" grpId="0"/>
      <p:bldP spid="16" grpId="0"/>
      <p:bldP spid="24" grpId="0"/>
      <p:bldP spid="28" grpId="0"/>
      <p:bldP spid="29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6A3315B4-582F-C34F-9C3B-1DAF75B1E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65544"/>
            <a:ext cx="10515600" cy="1325563"/>
          </a:xfrm>
        </p:spPr>
        <p:txBody>
          <a:bodyPr/>
          <a:lstStyle/>
          <a:p>
            <a:r>
              <a:rPr lang="en-US" sz="4400" dirty="0">
                <a:effectLst/>
                <a:latin typeface="Helvetica" pitchFamily="2" charset="0"/>
              </a:rPr>
              <a:t>Why do we care about </a:t>
            </a:r>
            <a:r>
              <a:rPr lang="en-US" sz="4400" dirty="0">
                <a:solidFill>
                  <a:srgbClr val="00B0F0"/>
                </a:solidFill>
                <a:effectLst/>
                <a:latin typeface="Helvetica" pitchFamily="2" charset="0"/>
              </a:rPr>
              <a:t>Meta</a:t>
            </a:r>
            <a:r>
              <a:rPr lang="en-US" sz="4400" dirty="0">
                <a:solidFill>
                  <a:srgbClr val="464653"/>
                </a:solidFill>
                <a:effectLst/>
                <a:latin typeface="Helvetica" pitchFamily="2" charset="0"/>
              </a:rPr>
              <a:t>-Complexity?</a:t>
            </a:r>
            <a:endParaRPr lang="en-US" dirty="0"/>
          </a:p>
        </p:txBody>
      </p:sp>
      <p:pic>
        <p:nvPicPr>
          <p:cNvPr id="2" name="Picture 2" descr="Meta Logo and symbol, meaning, history, PNG">
            <a:extLst>
              <a:ext uri="{FF2B5EF4-FFF2-40B4-BE49-F238E27FC236}">
                <a16:creationId xmlns:a16="http://schemas.microsoft.com/office/drawing/2014/main" id="{6A40B5FD-65A4-317A-4C91-D39CE7387B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710" y="1893195"/>
            <a:ext cx="1584102" cy="891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2BBC7E1-DFC7-74FB-FB2E-1DD31C6E9208}"/>
              </a:ext>
            </a:extLst>
          </p:cNvPr>
          <p:cNvSpPr txBox="1"/>
          <p:nvPr/>
        </p:nvSpPr>
        <p:spPr>
          <a:xfrm>
            <a:off x="2177661" y="3560274"/>
            <a:ext cx="978567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2400" dirty="0">
                <a:solidFill>
                  <a:srgbClr val="FF0000"/>
                </a:solidFill>
              </a:rPr>
              <a:t>MCSP </a:t>
            </a:r>
            <a:r>
              <a:rPr lang="en-US" sz="2400" dirty="0"/>
              <a:t>breaks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/>
              <a:t>PRGs!</a:t>
            </a:r>
          </a:p>
          <a:p>
            <a:pPr marL="342900" indent="-342900">
              <a:buFontTx/>
              <a:buChar char="-"/>
            </a:pPr>
            <a:r>
              <a:rPr lang="en-US" sz="2400" dirty="0"/>
              <a:t>Connection to </a:t>
            </a:r>
            <a:r>
              <a:rPr lang="en-US" sz="2400" dirty="0">
                <a:solidFill>
                  <a:schemeClr val="accent6"/>
                </a:solidFill>
              </a:rPr>
              <a:t>Average Case </a:t>
            </a:r>
            <a:r>
              <a:rPr lang="en-US" sz="2400" dirty="0"/>
              <a:t>Complexity Theory</a:t>
            </a:r>
          </a:p>
          <a:p>
            <a:pPr marL="342900" indent="-342900">
              <a:buFontTx/>
              <a:buChar char="-"/>
            </a:pPr>
            <a:r>
              <a:rPr lang="en-US" sz="2400" dirty="0"/>
              <a:t>It might solve the </a:t>
            </a:r>
            <a:r>
              <a:rPr lang="en-US" sz="2400" dirty="0">
                <a:solidFill>
                  <a:schemeClr val="accent2"/>
                </a:solidFill>
              </a:rPr>
              <a:t>Crypto holy-grail</a:t>
            </a:r>
            <a:r>
              <a:rPr lang="en-US" sz="2400" dirty="0"/>
              <a:t>!</a:t>
            </a:r>
          </a:p>
          <a:p>
            <a:pPr marL="342900" indent="-342900">
              <a:buFontTx/>
              <a:buChar char="-"/>
            </a:pPr>
            <a:r>
              <a:rPr lang="en-US" sz="2400" dirty="0">
                <a:solidFill>
                  <a:srgbClr val="7030A0"/>
                </a:solidFill>
              </a:rPr>
              <a:t>Mysteries</a:t>
            </a:r>
            <a:r>
              <a:rPr lang="en-US" sz="2400" dirty="0"/>
              <a:t> around its NP-hardness.</a:t>
            </a:r>
          </a:p>
        </p:txBody>
      </p:sp>
    </p:spTree>
    <p:extLst>
      <p:ext uri="{BB962C8B-B14F-4D97-AF65-F5344CB8AC3E}">
        <p14:creationId xmlns:p14="http://schemas.microsoft.com/office/powerpoint/2010/main" val="31637178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6A3315B4-582F-C34F-9C3B-1DAF75B1E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65544"/>
            <a:ext cx="10515600" cy="1325563"/>
          </a:xfrm>
        </p:spPr>
        <p:txBody>
          <a:bodyPr/>
          <a:lstStyle/>
          <a:p>
            <a:r>
              <a:rPr lang="en-US" sz="4400" dirty="0">
                <a:effectLst/>
                <a:latin typeface="Helvetica" pitchFamily="2" charset="0"/>
              </a:rPr>
              <a:t>How does </a:t>
            </a:r>
            <a:r>
              <a:rPr lang="en-US" sz="4400" dirty="0">
                <a:solidFill>
                  <a:srgbClr val="00B0F0"/>
                </a:solidFill>
                <a:effectLst/>
                <a:latin typeface="Helvetica" pitchFamily="2" charset="0"/>
              </a:rPr>
              <a:t>Meta</a:t>
            </a:r>
            <a:r>
              <a:rPr lang="en-US" sz="4400" dirty="0">
                <a:solidFill>
                  <a:srgbClr val="464653"/>
                </a:solidFill>
                <a:effectLst/>
                <a:latin typeface="Helvetica" pitchFamily="2" charset="0"/>
              </a:rPr>
              <a:t>-Complexity help?</a:t>
            </a:r>
            <a:endParaRPr lang="en-US" dirty="0"/>
          </a:p>
        </p:txBody>
      </p:sp>
      <p:pic>
        <p:nvPicPr>
          <p:cNvPr id="2" name="Picture 2" descr="Meta Logo and symbol, meaning, history, PNG">
            <a:extLst>
              <a:ext uri="{FF2B5EF4-FFF2-40B4-BE49-F238E27FC236}">
                <a16:creationId xmlns:a16="http://schemas.microsoft.com/office/drawing/2014/main" id="{6A40B5FD-65A4-317A-4C91-D39CE7387B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4265" y="1867437"/>
            <a:ext cx="1584102" cy="891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8DDA841-7EF6-710D-014F-81E19E5C27FC}"/>
                  </a:ext>
                </a:extLst>
              </p:cNvPr>
              <p:cNvSpPr txBox="1"/>
              <p:nvPr/>
            </p:nvSpPr>
            <p:spPr>
              <a:xfrm>
                <a:off x="1033640" y="3853888"/>
                <a:ext cx="9912580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err="1">
                    <a:solidFill>
                      <a:srgbClr val="7030A0"/>
                    </a:solidFill>
                  </a:rPr>
                  <a:t>Pessiland</a:t>
                </a:r>
                <a:r>
                  <a:rPr lang="en-US" sz="2400" dirty="0">
                    <a:solidFill>
                      <a:srgbClr val="7030A0"/>
                    </a:solidFill>
                  </a:rPr>
                  <a:t>:</a:t>
                </a:r>
              </a:p>
              <a:p>
                <a:r>
                  <a:rPr lang="en-US" sz="2400" dirty="0">
                    <a:solidFill>
                      <a:srgbClr val="7030A0"/>
                    </a:solidFill>
                  </a:rPr>
                  <a:t>	</a:t>
                </a:r>
                <a:r>
                  <a:rPr lang="en-US" sz="2400" dirty="0" err="1"/>
                  <a:t>DistNP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 err="1"/>
                  <a:t>AvgP</a:t>
                </a:r>
                <a:r>
                  <a:rPr lang="en-US" sz="2400" dirty="0"/>
                  <a:t> but no crypto</a:t>
                </a:r>
              </a:p>
              <a:p>
                <a:r>
                  <a:rPr lang="en-US" sz="2400" dirty="0" err="1">
                    <a:solidFill>
                      <a:srgbClr val="7030A0"/>
                    </a:solidFill>
                  </a:rPr>
                  <a:t>Heuristica</a:t>
                </a:r>
                <a:r>
                  <a:rPr lang="en-US" sz="2400" dirty="0">
                    <a:solidFill>
                      <a:srgbClr val="7030A0"/>
                    </a:solidFill>
                  </a:rPr>
                  <a:t>:</a:t>
                </a:r>
              </a:p>
              <a:p>
                <a:r>
                  <a:rPr lang="en-US" sz="2400" dirty="0"/>
                  <a:t>	P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sz="2400" dirty="0"/>
                  <a:t> NP but </a:t>
                </a:r>
                <a:r>
                  <a:rPr lang="en-US" sz="2400" dirty="0" err="1"/>
                  <a:t>DistNP</a:t>
                </a:r>
                <a:r>
                  <a:rPr lang="en-US" sz="2400" dirty="0"/>
                  <a:t> = </a:t>
                </a:r>
                <a:r>
                  <a:rPr lang="en-US" sz="2400" dirty="0" err="1"/>
                  <a:t>AvgP</a:t>
                </a:r>
                <a:endParaRPr lang="en-US" sz="2400" dirty="0"/>
              </a:p>
              <a:p>
                <a:r>
                  <a:rPr lang="en-US" sz="2400" dirty="0" err="1">
                    <a:solidFill>
                      <a:srgbClr val="7030A0"/>
                    </a:solidFill>
                  </a:rPr>
                  <a:t>Algorithmica</a:t>
                </a:r>
                <a:r>
                  <a:rPr lang="en-US" sz="2400" dirty="0">
                    <a:solidFill>
                      <a:srgbClr val="7030A0"/>
                    </a:solidFill>
                  </a:rPr>
                  <a:t>:</a:t>
                </a:r>
              </a:p>
              <a:p>
                <a:r>
                  <a:rPr lang="en-US" sz="2400" dirty="0"/>
                  <a:t>	P = NP (or NP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⊆</m:t>
                    </m:r>
                  </m:oMath>
                </a14:m>
                <a:r>
                  <a:rPr lang="en-US" sz="2400" dirty="0"/>
                  <a:t> BPP)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8DDA841-7EF6-710D-014F-81E19E5C27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3640" y="3853888"/>
                <a:ext cx="9912580" cy="2308324"/>
              </a:xfrm>
              <a:prstGeom prst="rect">
                <a:avLst/>
              </a:prstGeom>
              <a:blipFill>
                <a:blip r:embed="rId3"/>
                <a:stretch>
                  <a:fillRect l="-1023" t="-2186" b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E3AAE8BF-2F91-D436-6550-DEA8AE6AD4D1}"/>
              </a:ext>
            </a:extLst>
          </p:cNvPr>
          <p:cNvSpPr txBox="1"/>
          <p:nvPr/>
        </p:nvSpPr>
        <p:spPr>
          <a:xfrm>
            <a:off x="6839166" y="4066048"/>
            <a:ext cx="38547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Excluding</a:t>
            </a:r>
            <a:r>
              <a:rPr lang="en-US" dirty="0"/>
              <a:t> </a:t>
            </a:r>
            <a:r>
              <a:rPr lang="en-US" dirty="0" err="1">
                <a:solidFill>
                  <a:srgbClr val="7030A0"/>
                </a:solidFill>
              </a:rPr>
              <a:t>Heuristica</a:t>
            </a:r>
            <a:endParaRPr lang="en-US" dirty="0">
              <a:solidFill>
                <a:srgbClr val="7030A0"/>
              </a:solidFill>
            </a:endParaRPr>
          </a:p>
          <a:p>
            <a:r>
              <a:rPr lang="en-US" dirty="0"/>
              <a:t>“</a:t>
            </a:r>
            <a:r>
              <a:rPr lang="en-US" dirty="0">
                <a:solidFill>
                  <a:srgbClr val="FF0000"/>
                </a:solidFill>
              </a:rPr>
              <a:t>worst-case</a:t>
            </a:r>
            <a:r>
              <a:rPr lang="en-US" dirty="0"/>
              <a:t> to </a:t>
            </a:r>
            <a:r>
              <a:rPr lang="en-US" dirty="0">
                <a:solidFill>
                  <a:srgbClr val="FF0000"/>
                </a:solidFill>
              </a:rPr>
              <a:t>average-case</a:t>
            </a:r>
            <a:r>
              <a:rPr lang="en-US" dirty="0"/>
              <a:t> reduction”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22C90B-0DE3-50F7-188F-BAA6DD14054E}"/>
              </a:ext>
            </a:extLst>
          </p:cNvPr>
          <p:cNvSpPr txBox="1"/>
          <p:nvPr/>
        </p:nvSpPr>
        <p:spPr>
          <a:xfrm>
            <a:off x="7019485" y="4716857"/>
            <a:ext cx="47956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[FF’ 93] You can’t do it with “nonadaptive black-box” reductions.  (Barrier)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E0B24E-943A-20DA-2BB6-A472306C1D90}"/>
              </a:ext>
            </a:extLst>
          </p:cNvPr>
          <p:cNvSpPr txBox="1"/>
          <p:nvPr/>
        </p:nvSpPr>
        <p:spPr>
          <a:xfrm>
            <a:off x="7019484" y="5305246"/>
            <a:ext cx="47956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[Hirahara’ 18] You can do it with </a:t>
            </a:r>
            <a:r>
              <a:rPr lang="en-US" dirty="0">
                <a:solidFill>
                  <a:schemeClr val="accent5"/>
                </a:solidFill>
              </a:rPr>
              <a:t>meta</a:t>
            </a:r>
            <a:r>
              <a:rPr lang="en-US" dirty="0">
                <a:solidFill>
                  <a:schemeClr val="accent6"/>
                </a:solidFill>
              </a:rPr>
              <a:t>-complexity techniques! (Breakthrough)</a:t>
            </a:r>
          </a:p>
        </p:txBody>
      </p:sp>
      <p:sp>
        <p:nvSpPr>
          <p:cNvPr id="10" name="Curved Left Arrow 9">
            <a:extLst>
              <a:ext uri="{FF2B5EF4-FFF2-40B4-BE49-F238E27FC236}">
                <a16:creationId xmlns:a16="http://schemas.microsoft.com/office/drawing/2014/main" id="{C076FC8B-6934-E6C3-BEEA-C5DAAFC524D4}"/>
              </a:ext>
            </a:extLst>
          </p:cNvPr>
          <p:cNvSpPr/>
          <p:nvPr/>
        </p:nvSpPr>
        <p:spPr>
          <a:xfrm rot="886525">
            <a:off x="5517618" y="4629840"/>
            <a:ext cx="770291" cy="1458259"/>
          </a:xfrm>
          <a:prstGeom prst="curvedLeftArrow">
            <a:avLst>
              <a:gd name="adj1" fmla="val 20947"/>
              <a:gd name="adj2" fmla="val 46218"/>
              <a:gd name="adj3" fmla="val 25000"/>
            </a:avLst>
          </a:prstGeom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6A8BD1AE-FF1D-419D-5602-31C59C66F62E}"/>
              </a:ext>
            </a:extLst>
          </p:cNvPr>
          <p:cNvSpPr/>
          <p:nvPr/>
        </p:nvSpPr>
        <p:spPr>
          <a:xfrm>
            <a:off x="6369926" y="4860629"/>
            <a:ext cx="560439" cy="12782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3243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6E8C3E-74C0-ED16-9651-F20FDF4492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85B8DC-AE3F-342D-3A03-E0FA27866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simple example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D56B89-4DE7-BDD8-9506-69CB92D42257}"/>
              </a:ext>
            </a:extLst>
          </p:cNvPr>
          <p:cNvSpPr txBox="1"/>
          <p:nvPr/>
        </p:nvSpPr>
        <p:spPr>
          <a:xfrm>
            <a:off x="838200" y="1690688"/>
            <a:ext cx="69219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Worst-case</a:t>
            </a:r>
            <a:r>
              <a:rPr lang="en-US" sz="2400" dirty="0"/>
              <a:t> to </a:t>
            </a:r>
            <a:r>
              <a:rPr lang="en-US" sz="2400" dirty="0">
                <a:solidFill>
                  <a:srgbClr val="FF0000"/>
                </a:solidFill>
              </a:rPr>
              <a:t>average-case</a:t>
            </a:r>
            <a:r>
              <a:rPr lang="en-US" sz="2400" dirty="0"/>
              <a:t> reduction for discrete log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C9B637F0-0D56-2957-D66D-C4AE90802BBF}"/>
                  </a:ext>
                </a:extLst>
              </p:cNvPr>
              <p:cNvSpPr/>
              <p:nvPr/>
            </p:nvSpPr>
            <p:spPr>
              <a:xfrm>
                <a:off x="2379406" y="2526890"/>
                <a:ext cx="6685935" cy="1809136"/>
              </a:xfrm>
              <a:prstGeom prst="rect">
                <a:avLst/>
              </a:prstGeom>
              <a:ln w="38100">
                <a:solidFill>
                  <a:schemeClr val="accent2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Given a prime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dirty="0"/>
                  <a:t>a primitive root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endParaRPr lang="en-US" dirty="0"/>
              </a:p>
              <a:p>
                <a:pPr algn="ctr"/>
                <a:r>
                  <a:rPr lang="en-US" dirty="0"/>
                  <a:t>find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r>
                  <a:rPr lang="en-US" dirty="0"/>
                  <a:t> such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C9B637F0-0D56-2957-D66D-C4AE90802B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9406" y="2526890"/>
                <a:ext cx="6685935" cy="180913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3810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FFE88333-2835-97EC-8C00-01AC22BD3F32}"/>
              </a:ext>
            </a:extLst>
          </p:cNvPr>
          <p:cNvSpPr txBox="1"/>
          <p:nvPr/>
        </p:nvSpPr>
        <p:spPr>
          <a:xfrm>
            <a:off x="737420" y="2686353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Discrete log problem</a:t>
            </a:r>
          </a:p>
        </p:txBody>
      </p:sp>
    </p:spTree>
    <p:extLst>
      <p:ext uri="{BB962C8B-B14F-4D97-AF65-F5344CB8AC3E}">
        <p14:creationId xmlns:p14="http://schemas.microsoft.com/office/powerpoint/2010/main" val="22112429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6E8C3E-74C0-ED16-9651-F20FDF4492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85B8DC-AE3F-342D-3A03-E0FA27866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[FF’93] Barrier for worst-case to avg-case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3B26894-CD98-F905-3E95-D0D128C26AF4}"/>
                  </a:ext>
                </a:extLst>
              </p:cNvPr>
              <p:cNvSpPr txBox="1"/>
              <p:nvPr/>
            </p:nvSpPr>
            <p:spPr>
              <a:xfrm>
                <a:off x="943488" y="1879909"/>
                <a:ext cx="9912580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rgbClr val="7030A0"/>
                    </a:solidFill>
                  </a:rPr>
                  <a:t>[Feigenbaum &amp; Fortnow’93] [Bogdanov &amp; Trevisan’06]</a:t>
                </a:r>
                <a:r>
                  <a:rPr lang="en-US" sz="2400" dirty="0"/>
                  <a:t>:  </a:t>
                </a:r>
              </a:p>
              <a:p>
                <a:r>
                  <a:rPr lang="en-US" sz="2400" dirty="0"/>
                  <a:t>If there is a non-adaptive black-box reduction from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sz="2400" dirty="0"/>
                  <a:t> to </a:t>
                </a:r>
                <a:r>
                  <a:rPr lang="en-US" sz="2400" dirty="0" err="1"/>
                  <a:t>DistNP</a:t>
                </a:r>
                <a:r>
                  <a:rPr lang="en-US" sz="2400" dirty="0"/>
                  <a:t>, </a:t>
                </a:r>
              </a:p>
              <a:p>
                <a:r>
                  <a:rPr lang="en-US" sz="2400" dirty="0"/>
                  <a:t>then 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∈ </m:t>
                    </m:r>
                  </m:oMath>
                </a14:m>
                <a:r>
                  <a:rPr lang="en-US" sz="2400" dirty="0"/>
                  <a:t>NP/poly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∩</m:t>
                    </m:r>
                  </m:oMath>
                </a14:m>
                <a:r>
                  <a:rPr lang="en-US" sz="2400" dirty="0"/>
                  <a:t> co-NP/poly.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3B26894-CD98-F905-3E95-D0D128C26A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3488" y="1879909"/>
                <a:ext cx="9912580" cy="1200329"/>
              </a:xfrm>
              <a:prstGeom prst="rect">
                <a:avLst/>
              </a:prstGeom>
              <a:blipFill>
                <a:blip r:embed="rId2"/>
                <a:stretch>
                  <a:fillRect l="-1024" t="-3125" b="-104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BF1FBF1-71BB-5C6E-914E-F3D09EE4E544}"/>
                  </a:ext>
                </a:extLst>
              </p:cNvPr>
              <p:cNvSpPr txBox="1"/>
              <p:nvPr/>
            </p:nvSpPr>
            <p:spPr>
              <a:xfrm>
                <a:off x="943488" y="3546476"/>
                <a:ext cx="11386164" cy="35226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rgbClr val="7030A0"/>
                    </a:solidFill>
                  </a:rPr>
                  <a:t>[Feigenbaum &amp; Fortnow’93]</a:t>
                </a:r>
              </a:p>
              <a:p>
                <a:r>
                  <a:rPr lang="en-US" sz="2400" dirty="0"/>
                  <a:t>Say there is a reduction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2400" dirty="0"/>
                  <a:t> from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sz="2400" dirty="0"/>
                  <a:t> to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)∈</m:t>
                    </m:r>
                    <m:r>
                      <a:rPr lang="en-US" sz="2400" b="1" i="0" smtClean="0">
                        <a:latin typeface="Cambria Math" panose="02040503050406030204" pitchFamily="18" charset="0"/>
                      </a:rPr>
                      <m:t>𝐝𝐢𝐬𝐭𝐍𝐏</m:t>
                    </m:r>
                  </m:oMath>
                </a14:m>
                <a:r>
                  <a:rPr lang="en-US" sz="2400" dirty="0"/>
                  <a:t>.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</a:rPr>
                      <m:t>= </m:t>
                    </m:r>
                    <m:r>
                      <m:rPr>
                        <m:sty m:val="p"/>
                      </m:rPr>
                      <a:rPr lang="en-US" sz="2400" i="1">
                        <a:latin typeface="Cambria Math" panose="02040503050406030204" pitchFamily="18" charset="0"/>
                      </a:rPr>
                      <m:t>poly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) </a:t>
                </a:r>
              </a:p>
              <a:p>
                <a:r>
                  <a:rPr lang="en-US" sz="2400" dirty="0"/>
                  <a:t>On input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400" dirty="0"/>
                  <a:t> randomness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2400" dirty="0"/>
                  <a:t> generates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400" dirty="0"/>
                  <a:t> queries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,1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 …, 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lit/>
                      </m:rPr>
                      <a:rPr lang="en-US" sz="2400" b="0" i="1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0,1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lit/>
                          </m:rPr>
                          <a:rPr lang="en-US" sz="2400" b="0" i="1" smtClean="0"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p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2400" dirty="0"/>
              </a:p>
              <a:p>
                <a:r>
                  <a:rPr lang="en-US" sz="2400" dirty="0">
                    <a:solidFill>
                      <a:srgbClr val="FF0000"/>
                    </a:solidFill>
                  </a:rPr>
                  <a:t>Black-box oracle </a:t>
                </a:r>
                <a:r>
                  <a:rPr lang="en-US" sz="2400" dirty="0"/>
                  <a:t>returns whether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2400" dirty="0"/>
              </a:p>
              <a:p>
                <a:r>
                  <a:rPr lang="en-US" sz="2400" dirty="0">
                    <a:solidFill>
                      <a:schemeClr val="accent6"/>
                    </a:solidFill>
                  </a:rPr>
                  <a:t>Simplifying assumption</a:t>
                </a:r>
                <a:r>
                  <a:rPr lang="en-US" sz="2400" dirty="0"/>
                  <a:t>: each query is </a:t>
                </a:r>
                <a:r>
                  <a:rPr lang="en-US" sz="2400" dirty="0">
                    <a:solidFill>
                      <a:schemeClr val="accent2"/>
                    </a:solidFill>
                  </a:rPr>
                  <a:t>marginally uniform </a:t>
                </a:r>
                <a:r>
                  <a:rPr lang="en-US" sz="2400" dirty="0"/>
                  <a:t>over </a:t>
                </a:r>
                <a14:m>
                  <m:oMath xmlns:m="http://schemas.openxmlformats.org/officeDocument/2006/math">
                    <m:r>
                      <m:rPr>
                        <m:lit/>
                      </m:rPr>
                      <a:rPr lang="en-US" sz="2400" i="1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0,1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lit/>
                          </m:rPr>
                          <a:rPr lang="en-US" sz="2400" i="1"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p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p>
                    </m:sSup>
                  </m:oMath>
                </a14:m>
                <a:r>
                  <a:rPr lang="en-US" sz="2400" dirty="0"/>
                  <a:t>.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Let us first prove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400" b="1" i="0" smtClean="0">
                        <a:latin typeface="Cambria Math" panose="02040503050406030204" pitchFamily="18" charset="0"/>
                      </a:rPr>
                      <m:t>𝐀𝐌</m:t>
                    </m:r>
                    <m:r>
                      <a:rPr lang="en-US" sz="2400" b="1" i="0" smtClean="0">
                        <a:latin typeface="Cambria Math" panose="02040503050406030204" pitchFamily="18" charset="0"/>
                      </a:rPr>
                      <m:t>/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poly</m:t>
                    </m:r>
                    <m:r>
                      <a:rPr lang="en-US" sz="2400" b="1" i="0" smtClean="0">
                        <a:latin typeface="Cambria Math" panose="02040503050406030204" pitchFamily="18" charset="0"/>
                      </a:rPr>
                      <m:t>∩</m:t>
                    </m:r>
                    <m:r>
                      <a:rPr lang="en-US" sz="2400" b="1" i="0" smtClean="0">
                        <a:latin typeface="Cambria Math" panose="02040503050406030204" pitchFamily="18" charset="0"/>
                      </a:rPr>
                      <m:t>𝐜𝐨𝐀𝐌</m:t>
                    </m:r>
                    <m:r>
                      <a:rPr lang="en-US" sz="2400" b="1">
                        <a:latin typeface="Cambria Math" panose="02040503050406030204" pitchFamily="18" charset="0"/>
                      </a:rPr>
                      <m:t>/</m:t>
                    </m:r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</a:rPr>
                      <m:t>poly</m:t>
                    </m:r>
                  </m:oMath>
                </a14:m>
                <a:r>
                  <a:rPr lang="en-US" sz="2400" b="1" dirty="0"/>
                  <a:t>.</a:t>
                </a:r>
              </a:p>
              <a:p>
                <a:r>
                  <a:rPr lang="en-US" sz="2400" dirty="0"/>
                  <a:t>We first run the reduction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2400" dirty="0"/>
                  <a:t> repeatedly m times,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sz="2400" dirty="0"/>
                  <a:t> </a:t>
                </a:r>
                <a:r>
                  <a:rPr lang="en-US" sz="2400" dirty="0" err="1"/>
                  <a:t>iid</a:t>
                </a:r>
                <a:r>
                  <a:rPr lang="en-US" sz="2400" dirty="0"/>
                  <a:t> randomness.</a:t>
                </a:r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BF1FBF1-71BB-5C6E-914E-F3D09EE4E5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3488" y="3546476"/>
                <a:ext cx="11386164" cy="3522631"/>
              </a:xfrm>
              <a:prstGeom prst="rect">
                <a:avLst/>
              </a:prstGeom>
              <a:blipFill>
                <a:blip r:embed="rId3"/>
                <a:stretch>
                  <a:fillRect l="-891" t="-1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65519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6E8C3E-74C0-ED16-9651-F20FDF4492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85B8DC-AE3F-342D-3A03-E0FA27866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[FF’93] Barrier for worst-case to avg-case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F1FBF1-71BB-5C6E-914E-F3D09EE4E544}"/>
              </a:ext>
            </a:extLst>
          </p:cNvPr>
          <p:cNvSpPr txBox="1"/>
          <p:nvPr/>
        </p:nvSpPr>
        <p:spPr>
          <a:xfrm>
            <a:off x="943488" y="3546476"/>
            <a:ext cx="113861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7030A0"/>
                </a:solidFill>
              </a:rPr>
              <a:t>Proof Sketch.</a:t>
            </a:r>
          </a:p>
          <a:p>
            <a:r>
              <a:rPr lang="en-US" sz="2400" dirty="0">
                <a:solidFill>
                  <a:srgbClr val="7030A0"/>
                </a:solidFill>
              </a:rPr>
              <a:t> 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3CF15221-2717-B8EA-18BA-4457221A4BF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8321580"/>
                  </p:ext>
                </p:extLst>
              </p:nvPr>
            </p:nvGraphicFramePr>
            <p:xfrm>
              <a:off x="1933474" y="4173726"/>
              <a:ext cx="4703096" cy="1524600"/>
            </p:xfrm>
            <a:graphic>
              <a:graphicData uri="http://schemas.openxmlformats.org/drawingml/2006/table">
                <a:tbl>
                  <a:tblPr firstRow="1" bandRow="1">
                    <a:tableStyleId>{22838BEF-8BB2-4498-84A7-C5851F593DF1}</a:tableStyleId>
                  </a:tblPr>
                  <a:tblGrid>
                    <a:gridCol w="1175774">
                      <a:extLst>
                        <a:ext uri="{9D8B030D-6E8A-4147-A177-3AD203B41FA5}">
                          <a16:colId xmlns:a16="http://schemas.microsoft.com/office/drawing/2014/main" val="2776822183"/>
                        </a:ext>
                      </a:extLst>
                    </a:gridCol>
                    <a:gridCol w="1175774">
                      <a:extLst>
                        <a:ext uri="{9D8B030D-6E8A-4147-A177-3AD203B41FA5}">
                          <a16:colId xmlns:a16="http://schemas.microsoft.com/office/drawing/2014/main" val="739270569"/>
                        </a:ext>
                      </a:extLst>
                    </a:gridCol>
                    <a:gridCol w="1175774">
                      <a:extLst>
                        <a:ext uri="{9D8B030D-6E8A-4147-A177-3AD203B41FA5}">
                          <a16:colId xmlns:a16="http://schemas.microsoft.com/office/drawing/2014/main" val="1086375657"/>
                        </a:ext>
                      </a:extLst>
                    </a:gridCol>
                    <a:gridCol w="1175774">
                      <a:extLst>
                        <a:ext uri="{9D8B030D-6E8A-4147-A177-3AD203B41FA5}">
                          <a16:colId xmlns:a16="http://schemas.microsoft.com/office/drawing/2014/main" val="2468994934"/>
                        </a:ext>
                      </a:extLst>
                    </a:gridCol>
                  </a:tblGrid>
                  <a:tr h="38115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,1)</m:t>
                                </m:r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,2)</m:t>
                                </m:r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07449142"/>
                      </a:ext>
                    </a:extLst>
                  </a:tr>
                  <a:tr h="38115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,1)</m:t>
                                </m:r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,2)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05125474"/>
                      </a:ext>
                    </a:extLst>
                  </a:tr>
                  <a:tr h="38115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69477954"/>
                      </a:ext>
                    </a:extLst>
                  </a:tr>
                  <a:tr h="38115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,1)</m:t>
                                </m:r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,2)</m:t>
                                </m:r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3437089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3CF15221-2717-B8EA-18BA-4457221A4BF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8321580"/>
                  </p:ext>
                </p:extLst>
              </p:nvPr>
            </p:nvGraphicFramePr>
            <p:xfrm>
              <a:off x="1933474" y="4173726"/>
              <a:ext cx="4703096" cy="1524600"/>
            </p:xfrm>
            <a:graphic>
              <a:graphicData uri="http://schemas.openxmlformats.org/drawingml/2006/table">
                <a:tbl>
                  <a:tblPr firstRow="1" bandRow="1">
                    <a:tableStyleId>{22838BEF-8BB2-4498-84A7-C5851F593DF1}</a:tableStyleId>
                  </a:tblPr>
                  <a:tblGrid>
                    <a:gridCol w="1175774">
                      <a:extLst>
                        <a:ext uri="{9D8B030D-6E8A-4147-A177-3AD203B41FA5}">
                          <a16:colId xmlns:a16="http://schemas.microsoft.com/office/drawing/2014/main" val="2776822183"/>
                        </a:ext>
                      </a:extLst>
                    </a:gridCol>
                    <a:gridCol w="1175774">
                      <a:extLst>
                        <a:ext uri="{9D8B030D-6E8A-4147-A177-3AD203B41FA5}">
                          <a16:colId xmlns:a16="http://schemas.microsoft.com/office/drawing/2014/main" val="739270569"/>
                        </a:ext>
                      </a:extLst>
                    </a:gridCol>
                    <a:gridCol w="1175774">
                      <a:extLst>
                        <a:ext uri="{9D8B030D-6E8A-4147-A177-3AD203B41FA5}">
                          <a16:colId xmlns:a16="http://schemas.microsoft.com/office/drawing/2014/main" val="1086375657"/>
                        </a:ext>
                      </a:extLst>
                    </a:gridCol>
                    <a:gridCol w="1175774">
                      <a:extLst>
                        <a:ext uri="{9D8B030D-6E8A-4147-A177-3AD203B41FA5}">
                          <a16:colId xmlns:a16="http://schemas.microsoft.com/office/drawing/2014/main" val="2468994934"/>
                        </a:ext>
                      </a:extLst>
                    </a:gridCol>
                  </a:tblGrid>
                  <a:tr h="38115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75" t="-3333" r="-300000" b="-31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1075" t="-3333" r="-200000" b="-31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3261" t="-3333" r="-102174" b="-31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3333" r="-1075" b="-31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07449142"/>
                      </a:ext>
                    </a:extLst>
                  </a:tr>
                  <a:tr h="38115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75" t="-100000" r="-300000" b="-2064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1075" t="-100000" r="-200000" b="-2064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3261" t="-100000" r="-102174" b="-2064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100000" r="-1075" b="-20645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05125474"/>
                      </a:ext>
                    </a:extLst>
                  </a:tr>
                  <a:tr h="38115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75" t="-206667" r="-300000" b="-11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1075" t="-206667" r="-200000" b="-11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3261" t="-206667" r="-102174" b="-11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206667" r="-1075" b="-11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69477954"/>
                      </a:ext>
                    </a:extLst>
                  </a:tr>
                  <a:tr h="38115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75" t="-306667" r="-300000" b="-1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1075" t="-306667" r="-200000" b="-1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3261" t="-306667" r="-102174" b="-1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306667" r="-1075" b="-1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3437089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C2B7880-3769-FC41-A0E0-90117A5E8F70}"/>
                  </a:ext>
                </a:extLst>
              </p:cNvPr>
              <p:cNvSpPr txBox="1"/>
              <p:nvPr/>
            </p:nvSpPr>
            <p:spPr>
              <a:xfrm>
                <a:off x="7044814" y="3788133"/>
                <a:ext cx="6164826" cy="21111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solidFill>
                      <a:srgbClr val="FF0000"/>
                    </a:solidFill>
                  </a:rPr>
                  <a:t>Advice:   </a:t>
                </a:r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limLow>
                      <m:limLow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e>
                      <m:lim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∼</m:t>
                        </m:r>
                        <m:r>
                          <m:rPr>
                            <m:lit/>
                          </m:r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{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0,1</m:t>
                        </m:r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lit/>
                              </m:r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}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lim>
                    </m:limLow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  <m:d>
                          <m:d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</m:d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2400" dirty="0"/>
              </a:p>
              <a:p>
                <a:r>
                  <a:rPr lang="en-US" sz="2400" dirty="0">
                    <a:solidFill>
                      <a:srgbClr val="FF0000"/>
                    </a:solidFill>
                  </a:rPr>
                  <a:t>Arthur:   </a:t>
                </a:r>
                <a:r>
                  <a:rPr lang="en-US" sz="2400" dirty="0"/>
                  <a:t>send these query</a:t>
                </a:r>
              </a:p>
              <a:p>
                <a:r>
                  <a:rPr lang="en-US" sz="2400" dirty="0">
                    <a:solidFill>
                      <a:srgbClr val="FF0000"/>
                    </a:solidFill>
                  </a:rPr>
                  <a:t>Merlin:   </a:t>
                </a:r>
                <a:r>
                  <a:rPr lang="en-US" sz="2400" dirty="0"/>
                  <a:t>If YES (in L’), send a certificate</a:t>
                </a:r>
              </a:p>
              <a:p>
                <a:r>
                  <a:rPr lang="en-US" sz="2400" dirty="0"/>
                  <a:t>	   If NO (not in L’), send no.</a:t>
                </a:r>
              </a:p>
              <a:p>
                <a:r>
                  <a:rPr lang="en-US" sz="2400" dirty="0"/>
                  <a:t> (</a:t>
                </a:r>
                <a:r>
                  <a:rPr lang="en-US" sz="2400" dirty="0">
                    <a:solidFill>
                      <a:schemeClr val="accent6"/>
                    </a:solidFill>
                  </a:rPr>
                  <a:t>Accept</a:t>
                </a:r>
                <a:r>
                  <a:rPr lang="en-US" sz="2400" dirty="0"/>
                  <a:t> if every row accepts.)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C2B7880-3769-FC41-A0E0-90117A5E8F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4814" y="3788133"/>
                <a:ext cx="6164826" cy="2111155"/>
              </a:xfrm>
              <a:prstGeom prst="rect">
                <a:avLst/>
              </a:prstGeom>
              <a:blipFill>
                <a:blip r:embed="rId3"/>
                <a:stretch>
                  <a:fillRect l="-1437" t="-1796" b="-53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463519A-6395-8300-699C-D73611B9D2D3}"/>
                  </a:ext>
                </a:extLst>
              </p:cNvPr>
              <p:cNvSpPr txBox="1"/>
              <p:nvPr/>
            </p:nvSpPr>
            <p:spPr>
              <a:xfrm>
                <a:off x="943488" y="1717773"/>
                <a:ext cx="9912580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rgbClr val="7030A0"/>
                    </a:solidFill>
                  </a:rPr>
                  <a:t>[Feigenbaum &amp; Fortnow’93] [Bogdanov &amp; Trevisan’06]</a:t>
                </a:r>
                <a:r>
                  <a:rPr lang="en-US" sz="2400" dirty="0"/>
                  <a:t>:  </a:t>
                </a:r>
              </a:p>
              <a:p>
                <a:r>
                  <a:rPr lang="en-US" sz="2400" dirty="0"/>
                  <a:t>If there is a non-adaptive black-box reduction from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sz="2400" dirty="0"/>
                  <a:t> to </a:t>
                </a:r>
                <a:r>
                  <a:rPr lang="en-US" sz="2400" dirty="0" err="1"/>
                  <a:t>DistNP</a:t>
                </a:r>
                <a:r>
                  <a:rPr lang="en-US" sz="2400" dirty="0"/>
                  <a:t>, </a:t>
                </a:r>
              </a:p>
              <a:p>
                <a:r>
                  <a:rPr lang="en-US" sz="2400" dirty="0"/>
                  <a:t>then 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∈ </m:t>
                    </m:r>
                  </m:oMath>
                </a14:m>
                <a:r>
                  <a:rPr lang="en-US" sz="2400" dirty="0"/>
                  <a:t>NP/poly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∩</m:t>
                    </m:r>
                  </m:oMath>
                </a14:m>
                <a:r>
                  <a:rPr lang="en-US" sz="2400" dirty="0"/>
                  <a:t> co-NP/poly.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463519A-6395-8300-699C-D73611B9D2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3488" y="1717773"/>
                <a:ext cx="9912580" cy="1200329"/>
              </a:xfrm>
              <a:prstGeom prst="rect">
                <a:avLst/>
              </a:prstGeom>
              <a:blipFill>
                <a:blip r:embed="rId4"/>
                <a:stretch>
                  <a:fillRect l="-1024" t="-4211"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02462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6E8C3E-74C0-ED16-9651-F20FDF4492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85B8DC-AE3F-342D-3A03-E0FA27866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[FF’93] Barrier for worst-case to avg-case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3B26894-CD98-F905-3E95-D0D128C26AF4}"/>
                  </a:ext>
                </a:extLst>
              </p:cNvPr>
              <p:cNvSpPr txBox="1"/>
              <p:nvPr/>
            </p:nvSpPr>
            <p:spPr>
              <a:xfrm>
                <a:off x="943488" y="1717773"/>
                <a:ext cx="9912580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rgbClr val="7030A0"/>
                    </a:solidFill>
                  </a:rPr>
                  <a:t>[Feigenbaum &amp; Fortnow’93] [Bogdanov &amp; Trevisan’06]</a:t>
                </a:r>
                <a:r>
                  <a:rPr lang="en-US" sz="2400" dirty="0"/>
                  <a:t>:  </a:t>
                </a:r>
              </a:p>
              <a:p>
                <a:r>
                  <a:rPr lang="en-US" sz="2400" dirty="0"/>
                  <a:t>If there is a non-adaptive black-box reduction from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sz="2400" dirty="0"/>
                  <a:t> to </a:t>
                </a:r>
                <a:r>
                  <a:rPr lang="en-US" sz="2400" dirty="0" err="1"/>
                  <a:t>DistNP</a:t>
                </a:r>
                <a:r>
                  <a:rPr lang="en-US" sz="2400" dirty="0"/>
                  <a:t>, </a:t>
                </a:r>
              </a:p>
              <a:p>
                <a:r>
                  <a:rPr lang="en-US" sz="2400" dirty="0"/>
                  <a:t>then 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∈ </m:t>
                    </m:r>
                  </m:oMath>
                </a14:m>
                <a:r>
                  <a:rPr lang="en-US" sz="2400" dirty="0"/>
                  <a:t>NP/poly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∩</m:t>
                    </m:r>
                  </m:oMath>
                </a14:m>
                <a:r>
                  <a:rPr lang="en-US" sz="2400" dirty="0"/>
                  <a:t> co-NP/poly.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3B26894-CD98-F905-3E95-D0D128C26A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3488" y="1717773"/>
                <a:ext cx="9912580" cy="1200329"/>
              </a:xfrm>
              <a:prstGeom prst="rect">
                <a:avLst/>
              </a:prstGeom>
              <a:blipFill>
                <a:blip r:embed="rId2"/>
                <a:stretch>
                  <a:fillRect l="-1024" t="-4211"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9BF1FBF1-71BB-5C6E-914E-F3D09EE4E544}"/>
              </a:ext>
            </a:extLst>
          </p:cNvPr>
          <p:cNvSpPr txBox="1"/>
          <p:nvPr/>
        </p:nvSpPr>
        <p:spPr>
          <a:xfrm>
            <a:off x="943488" y="3546476"/>
            <a:ext cx="113861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7030A0"/>
                </a:solidFill>
              </a:rPr>
              <a:t>Proof Sketch.</a:t>
            </a:r>
          </a:p>
          <a:p>
            <a:r>
              <a:rPr lang="en-US" sz="2400" dirty="0">
                <a:solidFill>
                  <a:srgbClr val="7030A0"/>
                </a:solidFill>
              </a:rPr>
              <a:t> 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3CF15221-2717-B8EA-18BA-4457221A4BFB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933474" y="4173726"/>
              <a:ext cx="4703096" cy="1524600"/>
            </p:xfrm>
            <a:graphic>
              <a:graphicData uri="http://schemas.openxmlformats.org/drawingml/2006/table">
                <a:tbl>
                  <a:tblPr firstRow="1" bandRow="1">
                    <a:tableStyleId>{22838BEF-8BB2-4498-84A7-C5851F593DF1}</a:tableStyleId>
                  </a:tblPr>
                  <a:tblGrid>
                    <a:gridCol w="1175774">
                      <a:extLst>
                        <a:ext uri="{9D8B030D-6E8A-4147-A177-3AD203B41FA5}">
                          <a16:colId xmlns:a16="http://schemas.microsoft.com/office/drawing/2014/main" val="2776822183"/>
                        </a:ext>
                      </a:extLst>
                    </a:gridCol>
                    <a:gridCol w="1175774">
                      <a:extLst>
                        <a:ext uri="{9D8B030D-6E8A-4147-A177-3AD203B41FA5}">
                          <a16:colId xmlns:a16="http://schemas.microsoft.com/office/drawing/2014/main" val="739270569"/>
                        </a:ext>
                      </a:extLst>
                    </a:gridCol>
                    <a:gridCol w="1175774">
                      <a:extLst>
                        <a:ext uri="{9D8B030D-6E8A-4147-A177-3AD203B41FA5}">
                          <a16:colId xmlns:a16="http://schemas.microsoft.com/office/drawing/2014/main" val="1086375657"/>
                        </a:ext>
                      </a:extLst>
                    </a:gridCol>
                    <a:gridCol w="1175774">
                      <a:extLst>
                        <a:ext uri="{9D8B030D-6E8A-4147-A177-3AD203B41FA5}">
                          <a16:colId xmlns:a16="http://schemas.microsoft.com/office/drawing/2014/main" val="2468994934"/>
                        </a:ext>
                      </a:extLst>
                    </a:gridCol>
                  </a:tblGrid>
                  <a:tr h="38115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,1)</m:t>
                                </m:r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,2)</m:t>
                                </m:r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07449142"/>
                      </a:ext>
                    </a:extLst>
                  </a:tr>
                  <a:tr h="38115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,1)</m:t>
                                </m:r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,2)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05125474"/>
                      </a:ext>
                    </a:extLst>
                  </a:tr>
                  <a:tr h="38115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69477954"/>
                      </a:ext>
                    </a:extLst>
                  </a:tr>
                  <a:tr h="38115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,1)</m:t>
                                </m:r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,2)</m:t>
                                </m:r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3437089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3CF15221-2717-B8EA-18BA-4457221A4BFB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933474" y="4173726"/>
              <a:ext cx="4703096" cy="1524600"/>
            </p:xfrm>
            <a:graphic>
              <a:graphicData uri="http://schemas.openxmlformats.org/drawingml/2006/table">
                <a:tbl>
                  <a:tblPr firstRow="1" bandRow="1">
                    <a:tableStyleId>{22838BEF-8BB2-4498-84A7-C5851F593DF1}</a:tableStyleId>
                  </a:tblPr>
                  <a:tblGrid>
                    <a:gridCol w="1175774">
                      <a:extLst>
                        <a:ext uri="{9D8B030D-6E8A-4147-A177-3AD203B41FA5}">
                          <a16:colId xmlns:a16="http://schemas.microsoft.com/office/drawing/2014/main" val="2776822183"/>
                        </a:ext>
                      </a:extLst>
                    </a:gridCol>
                    <a:gridCol w="1175774">
                      <a:extLst>
                        <a:ext uri="{9D8B030D-6E8A-4147-A177-3AD203B41FA5}">
                          <a16:colId xmlns:a16="http://schemas.microsoft.com/office/drawing/2014/main" val="739270569"/>
                        </a:ext>
                      </a:extLst>
                    </a:gridCol>
                    <a:gridCol w="1175774">
                      <a:extLst>
                        <a:ext uri="{9D8B030D-6E8A-4147-A177-3AD203B41FA5}">
                          <a16:colId xmlns:a16="http://schemas.microsoft.com/office/drawing/2014/main" val="1086375657"/>
                        </a:ext>
                      </a:extLst>
                    </a:gridCol>
                    <a:gridCol w="1175774">
                      <a:extLst>
                        <a:ext uri="{9D8B030D-6E8A-4147-A177-3AD203B41FA5}">
                          <a16:colId xmlns:a16="http://schemas.microsoft.com/office/drawing/2014/main" val="2468994934"/>
                        </a:ext>
                      </a:extLst>
                    </a:gridCol>
                  </a:tblGrid>
                  <a:tr h="38115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75" t="-3333" r="-300000" b="-31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1075" t="-3333" r="-200000" b="-31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3261" t="-3333" r="-102174" b="-31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00000" t="-3333" r="-1075" b="-31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07449142"/>
                      </a:ext>
                    </a:extLst>
                  </a:tr>
                  <a:tr h="38115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75" t="-100000" r="-300000" b="-2064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1075" t="-100000" r="-200000" b="-2064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3261" t="-100000" r="-102174" b="-2064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00000" t="-100000" r="-1075" b="-20645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05125474"/>
                      </a:ext>
                    </a:extLst>
                  </a:tr>
                  <a:tr h="38115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75" t="-206667" r="-300000" b="-11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1075" t="-206667" r="-200000" b="-11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3261" t="-206667" r="-102174" b="-11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00000" t="-206667" r="-1075" b="-11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69477954"/>
                      </a:ext>
                    </a:extLst>
                  </a:tr>
                  <a:tr h="38115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75" t="-306667" r="-300000" b="-1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1075" t="-306667" r="-200000" b="-1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3261" t="-306667" r="-102174" b="-1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00000" t="-306667" r="-1075" b="-1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3437089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C2B7880-3769-FC41-A0E0-90117A5E8F70}"/>
                  </a:ext>
                </a:extLst>
              </p:cNvPr>
              <p:cNvSpPr txBox="1"/>
              <p:nvPr/>
            </p:nvSpPr>
            <p:spPr>
              <a:xfrm>
                <a:off x="7003132" y="2633770"/>
                <a:ext cx="6164826" cy="49018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solidFill>
                      <a:srgbClr val="FF0000"/>
                    </a:solidFill>
                  </a:rPr>
                  <a:t>Completeness (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sz="2400" dirty="0">
                    <a:solidFill>
                      <a:srgbClr val="FF0000"/>
                    </a:solidFill>
                  </a:rPr>
                  <a:t>):  </a:t>
                </a:r>
              </a:p>
              <a:p>
                <a:r>
                  <a:rPr lang="en-US" sz="2400" dirty="0">
                    <a:solidFill>
                      <a:schemeClr val="accent2"/>
                    </a:solidFill>
                  </a:rPr>
                  <a:t>   Merlin answers honestly</a:t>
                </a:r>
              </a:p>
              <a:p>
                <a:r>
                  <a:rPr lang="en-US" sz="2400" dirty="0">
                    <a:solidFill>
                      <a:srgbClr val="FF0000"/>
                    </a:solidFill>
                  </a:rPr>
                  <a:t>    </a:t>
                </a:r>
                <a:r>
                  <a:rPr lang="en-US" sz="2400" dirty="0"/>
                  <a:t>each column has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𝑝𝑚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±</m:t>
                    </m:r>
                    <m:rad>
                      <m:radPr>
                        <m:degHide m:val="on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rad>
                  </m:oMath>
                </a14:m>
                <a:r>
                  <a:rPr lang="en-US" sz="2400" dirty="0"/>
                  <a:t> many YES.</a:t>
                </a:r>
              </a:p>
              <a:p>
                <a:endParaRPr lang="en-US" sz="2400" dirty="0">
                  <a:solidFill>
                    <a:srgbClr val="FF0000"/>
                  </a:solidFill>
                </a:endParaRPr>
              </a:p>
              <a:p>
                <a:r>
                  <a:rPr lang="en-US" sz="2400" dirty="0">
                    <a:solidFill>
                      <a:srgbClr val="FF0000"/>
                    </a:solidFill>
                  </a:rPr>
                  <a:t>Soundness (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∉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sz="2400" dirty="0">
                    <a:solidFill>
                      <a:srgbClr val="FF0000"/>
                    </a:solidFill>
                  </a:rPr>
                  <a:t>):  </a:t>
                </a:r>
              </a:p>
              <a:p>
                <a:r>
                  <a:rPr lang="en-US" sz="2400" dirty="0">
                    <a:solidFill>
                      <a:schemeClr val="accent2"/>
                    </a:solidFill>
                  </a:rPr>
                  <a:t>    Dishonest Merlin </a:t>
                </a:r>
              </a:p>
              <a:p>
                <a:r>
                  <a:rPr lang="en-US" sz="2400" dirty="0"/>
                  <a:t>           can only make YES -&gt; NO lies.</a:t>
                </a:r>
              </a:p>
              <a:p>
                <a:r>
                  <a:rPr lang="en-US" sz="2400" dirty="0"/>
                  <a:t>    Has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≥1</m:t>
                    </m:r>
                  </m:oMath>
                </a14:m>
                <a:r>
                  <a:rPr lang="en-US" sz="2400" dirty="0"/>
                  <a:t> lie each row.</a:t>
                </a:r>
              </a:p>
              <a:p>
                <a:r>
                  <a:rPr lang="en-US" sz="2400" dirty="0"/>
                  <a:t>   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∃</m:t>
                    </m:r>
                  </m:oMath>
                </a14:m>
                <a:r>
                  <a:rPr lang="en-US" sz="2400" dirty="0"/>
                  <a:t> a column with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400" dirty="0"/>
                  <a:t> lies. </a:t>
                </a:r>
                <a:endParaRPr lang="en-US" sz="2400" dirty="0">
                  <a:solidFill>
                    <a:srgbClr val="FF0000"/>
                  </a:solidFill>
                </a:endParaRPr>
              </a:p>
              <a:p>
                <a:r>
                  <a:rPr lang="en-US" sz="2400" dirty="0">
                    <a:ln>
                      <a:solidFill>
                        <a:schemeClr val="accent2"/>
                      </a:solidFill>
                    </a:ln>
                    <a:solidFill>
                      <a:srgbClr val="FF0000"/>
                    </a:solidFill>
                  </a:rPr>
                  <a:t>Choose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n>
                          <a:solidFill>
                            <a:schemeClr val="accent2"/>
                          </a:solidFill>
                        </a:ln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2400" dirty="0">
                    <a:ln>
                      <a:solidFill>
                        <a:schemeClr val="accent2"/>
                      </a:solidFill>
                    </a:ln>
                    <a:solidFill>
                      <a:srgbClr val="FF0000"/>
                    </a:solidFill>
                  </a:rPr>
                  <a:t> large enough so that </a:t>
                </a:r>
              </a:p>
              <a:p>
                <a:r>
                  <a:rPr lang="en-US" sz="2400" dirty="0">
                    <a:ln>
                      <a:solidFill>
                        <a:schemeClr val="accent2"/>
                      </a:solidFill>
                    </a:ln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n>
                          <a:solidFill>
                            <a:schemeClr val="accent2"/>
                          </a:solidFill>
                        </a:ln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n>
                          <a:solidFill>
                            <a:schemeClr val="accent2"/>
                          </a:solidFill>
                        </a:ln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               </m:t>
                    </m:r>
                    <m:r>
                      <a:rPr lang="en-US" sz="2400" b="0" i="1" smtClean="0">
                        <a:ln>
                          <a:solidFill>
                            <a:schemeClr val="accent2"/>
                          </a:solidFill>
                        </a:ln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400" b="0" i="1" smtClean="0">
                        <a:ln>
                          <a:solidFill>
                            <a:schemeClr val="accent2"/>
                          </a:solidFill>
                        </a:ln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2400" b="0" i="1" smtClean="0">
                        <a:ln>
                          <a:solidFill>
                            <a:schemeClr val="accent2"/>
                          </a:solidFill>
                        </a:ln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400" b="0" i="1" smtClean="0">
                        <a:ln>
                          <a:solidFill>
                            <a:schemeClr val="accent2"/>
                          </a:solidFill>
                        </a:ln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≫</m:t>
                    </m:r>
                    <m:rad>
                      <m:radPr>
                        <m:degHide m:val="on"/>
                        <m:ctrlPr>
                          <a:rPr lang="en-US" sz="2400" b="0" i="1" smtClean="0">
                            <a:ln>
                              <a:solidFill>
                                <a:schemeClr val="accent2"/>
                              </a:solidFill>
                            </a:ln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400" b="0" i="1" smtClean="0">
                            <a:ln>
                              <a:solidFill>
                                <a:schemeClr val="accent2"/>
                              </a:solidFill>
                            </a:ln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rad>
                  </m:oMath>
                </a14:m>
                <a:endParaRPr lang="en-US" sz="2400" dirty="0">
                  <a:ln>
                    <a:solidFill>
                      <a:schemeClr val="accent2"/>
                    </a:solidFill>
                  </a:ln>
                  <a:solidFill>
                    <a:srgbClr val="FF0000"/>
                  </a:solidFill>
                </a:endParaRPr>
              </a:p>
              <a:p>
                <a:endParaRPr lang="en-US" sz="2400" dirty="0"/>
              </a:p>
              <a:p>
                <a:r>
                  <a:rPr lang="en-US" sz="2400" dirty="0"/>
                  <a:t>   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C2B7880-3769-FC41-A0E0-90117A5E8F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3132" y="2633770"/>
                <a:ext cx="6164826" cy="4901855"/>
              </a:xfrm>
              <a:prstGeom prst="rect">
                <a:avLst/>
              </a:prstGeom>
              <a:blipFill>
                <a:blip r:embed="rId4"/>
                <a:stretch>
                  <a:fillRect l="-1646" t="-7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98421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6A3315B4-582F-C34F-9C3B-1DAF75B1E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65544"/>
            <a:ext cx="10515600" cy="1325563"/>
          </a:xfrm>
        </p:spPr>
        <p:txBody>
          <a:bodyPr/>
          <a:lstStyle/>
          <a:p>
            <a:r>
              <a:rPr lang="en-US" sz="4400" dirty="0">
                <a:effectLst/>
                <a:latin typeface="Helvetica" pitchFamily="2" charset="0"/>
              </a:rPr>
              <a:t>How does </a:t>
            </a:r>
            <a:r>
              <a:rPr lang="en-US" sz="4400" dirty="0">
                <a:solidFill>
                  <a:srgbClr val="00B0F0"/>
                </a:solidFill>
                <a:effectLst/>
                <a:latin typeface="Helvetica" pitchFamily="2" charset="0"/>
              </a:rPr>
              <a:t>Meta</a:t>
            </a:r>
            <a:r>
              <a:rPr lang="en-US" sz="4400" dirty="0">
                <a:solidFill>
                  <a:srgbClr val="464653"/>
                </a:solidFill>
                <a:effectLst/>
                <a:latin typeface="Helvetica" pitchFamily="2" charset="0"/>
              </a:rPr>
              <a:t>-Complexity help?</a:t>
            </a:r>
            <a:endParaRPr lang="en-US" dirty="0"/>
          </a:p>
        </p:txBody>
      </p:sp>
      <p:pic>
        <p:nvPicPr>
          <p:cNvPr id="2" name="Picture 2" descr="Meta Logo and symbol, meaning, history, PNG">
            <a:extLst>
              <a:ext uri="{FF2B5EF4-FFF2-40B4-BE49-F238E27FC236}">
                <a16:creationId xmlns:a16="http://schemas.microsoft.com/office/drawing/2014/main" id="{6A40B5FD-65A4-317A-4C91-D39CE7387B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4265" y="1867437"/>
            <a:ext cx="1584102" cy="891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8DDA841-7EF6-710D-014F-81E19E5C27FC}"/>
                  </a:ext>
                </a:extLst>
              </p:cNvPr>
              <p:cNvSpPr txBox="1"/>
              <p:nvPr/>
            </p:nvSpPr>
            <p:spPr>
              <a:xfrm>
                <a:off x="1033640" y="3853888"/>
                <a:ext cx="9912580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err="1">
                    <a:solidFill>
                      <a:srgbClr val="7030A0"/>
                    </a:solidFill>
                  </a:rPr>
                  <a:t>Pessiland</a:t>
                </a:r>
                <a:r>
                  <a:rPr lang="en-US" sz="2400" dirty="0">
                    <a:solidFill>
                      <a:srgbClr val="7030A0"/>
                    </a:solidFill>
                  </a:rPr>
                  <a:t>:</a:t>
                </a:r>
              </a:p>
              <a:p>
                <a:r>
                  <a:rPr lang="en-US" sz="2400" dirty="0">
                    <a:solidFill>
                      <a:srgbClr val="7030A0"/>
                    </a:solidFill>
                  </a:rPr>
                  <a:t>	</a:t>
                </a:r>
                <a:r>
                  <a:rPr lang="en-US" sz="2400" dirty="0" err="1"/>
                  <a:t>DistNP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 err="1"/>
                  <a:t>AvgP</a:t>
                </a:r>
                <a:r>
                  <a:rPr lang="en-US" sz="2400" dirty="0"/>
                  <a:t> but no crypto</a:t>
                </a:r>
              </a:p>
              <a:p>
                <a:r>
                  <a:rPr lang="en-US" sz="2400" dirty="0" err="1">
                    <a:solidFill>
                      <a:srgbClr val="7030A0"/>
                    </a:solidFill>
                  </a:rPr>
                  <a:t>Heuristica</a:t>
                </a:r>
                <a:r>
                  <a:rPr lang="en-US" sz="2400" dirty="0">
                    <a:solidFill>
                      <a:srgbClr val="7030A0"/>
                    </a:solidFill>
                  </a:rPr>
                  <a:t>:</a:t>
                </a:r>
              </a:p>
              <a:p>
                <a:r>
                  <a:rPr lang="en-US" sz="2400" dirty="0"/>
                  <a:t>	P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sz="2400" dirty="0"/>
                  <a:t> NP but </a:t>
                </a:r>
                <a:r>
                  <a:rPr lang="en-US" sz="2400" dirty="0" err="1"/>
                  <a:t>DistNP</a:t>
                </a:r>
                <a:r>
                  <a:rPr lang="en-US" sz="2400" dirty="0"/>
                  <a:t> = </a:t>
                </a:r>
                <a:r>
                  <a:rPr lang="en-US" sz="2400" dirty="0" err="1"/>
                  <a:t>AvgP</a:t>
                </a:r>
                <a:endParaRPr lang="en-US" sz="2400" dirty="0"/>
              </a:p>
              <a:p>
                <a:r>
                  <a:rPr lang="en-US" sz="2400" dirty="0" err="1">
                    <a:solidFill>
                      <a:srgbClr val="7030A0"/>
                    </a:solidFill>
                  </a:rPr>
                  <a:t>Algorithmica</a:t>
                </a:r>
                <a:r>
                  <a:rPr lang="en-US" sz="2400" dirty="0">
                    <a:solidFill>
                      <a:srgbClr val="7030A0"/>
                    </a:solidFill>
                  </a:rPr>
                  <a:t>:</a:t>
                </a:r>
              </a:p>
              <a:p>
                <a:r>
                  <a:rPr lang="en-US" sz="2400" dirty="0"/>
                  <a:t>	P = NP (or NP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⊆</m:t>
                    </m:r>
                  </m:oMath>
                </a14:m>
                <a:r>
                  <a:rPr lang="en-US" sz="2400" dirty="0"/>
                  <a:t> BPP)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8DDA841-7EF6-710D-014F-81E19E5C27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3640" y="3853888"/>
                <a:ext cx="9912580" cy="2308324"/>
              </a:xfrm>
              <a:prstGeom prst="rect">
                <a:avLst/>
              </a:prstGeom>
              <a:blipFill>
                <a:blip r:embed="rId3"/>
                <a:stretch>
                  <a:fillRect l="-1023" t="-2186" b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E3AAE8BF-2F91-D436-6550-DEA8AE6AD4D1}"/>
              </a:ext>
            </a:extLst>
          </p:cNvPr>
          <p:cNvSpPr txBox="1"/>
          <p:nvPr/>
        </p:nvSpPr>
        <p:spPr>
          <a:xfrm>
            <a:off x="6839166" y="4066048"/>
            <a:ext cx="38547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Excluding</a:t>
            </a:r>
            <a:r>
              <a:rPr lang="en-US" dirty="0"/>
              <a:t> </a:t>
            </a:r>
            <a:r>
              <a:rPr lang="en-US" dirty="0" err="1">
                <a:solidFill>
                  <a:srgbClr val="7030A0"/>
                </a:solidFill>
              </a:rPr>
              <a:t>Heuristica</a:t>
            </a:r>
            <a:endParaRPr lang="en-US" dirty="0">
              <a:solidFill>
                <a:srgbClr val="7030A0"/>
              </a:solidFill>
            </a:endParaRPr>
          </a:p>
          <a:p>
            <a:r>
              <a:rPr lang="en-US" dirty="0"/>
              <a:t>“</a:t>
            </a:r>
            <a:r>
              <a:rPr lang="en-US" dirty="0">
                <a:solidFill>
                  <a:srgbClr val="FF0000"/>
                </a:solidFill>
              </a:rPr>
              <a:t>worst-case</a:t>
            </a:r>
            <a:r>
              <a:rPr lang="en-US" dirty="0"/>
              <a:t> to </a:t>
            </a:r>
            <a:r>
              <a:rPr lang="en-US" dirty="0">
                <a:solidFill>
                  <a:srgbClr val="FF0000"/>
                </a:solidFill>
              </a:rPr>
              <a:t>average-case</a:t>
            </a:r>
            <a:r>
              <a:rPr lang="en-US" dirty="0"/>
              <a:t> reduction”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22C90B-0DE3-50F7-188F-BAA6DD14054E}"/>
              </a:ext>
            </a:extLst>
          </p:cNvPr>
          <p:cNvSpPr txBox="1"/>
          <p:nvPr/>
        </p:nvSpPr>
        <p:spPr>
          <a:xfrm>
            <a:off x="7019485" y="4716857"/>
            <a:ext cx="47956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[FF’ 93] You can’t do it with “nonadaptive black-box” reductions.  (Barrier)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E0B24E-943A-20DA-2BB6-A472306C1D90}"/>
              </a:ext>
            </a:extLst>
          </p:cNvPr>
          <p:cNvSpPr txBox="1"/>
          <p:nvPr/>
        </p:nvSpPr>
        <p:spPr>
          <a:xfrm>
            <a:off x="7019484" y="5305246"/>
            <a:ext cx="47956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[Hirahara’ 18] You can do it with </a:t>
            </a:r>
            <a:r>
              <a:rPr lang="en-US" dirty="0">
                <a:solidFill>
                  <a:schemeClr val="accent5"/>
                </a:solidFill>
              </a:rPr>
              <a:t>meta</a:t>
            </a:r>
            <a:r>
              <a:rPr lang="en-US" dirty="0">
                <a:solidFill>
                  <a:schemeClr val="accent6"/>
                </a:solidFill>
              </a:rPr>
              <a:t>-complexity techniques! (Breakthrough)</a:t>
            </a:r>
          </a:p>
        </p:txBody>
      </p:sp>
      <p:sp>
        <p:nvSpPr>
          <p:cNvPr id="10" name="Curved Left Arrow 9">
            <a:extLst>
              <a:ext uri="{FF2B5EF4-FFF2-40B4-BE49-F238E27FC236}">
                <a16:creationId xmlns:a16="http://schemas.microsoft.com/office/drawing/2014/main" id="{C076FC8B-6934-E6C3-BEEA-C5DAAFC524D4}"/>
              </a:ext>
            </a:extLst>
          </p:cNvPr>
          <p:cNvSpPr/>
          <p:nvPr/>
        </p:nvSpPr>
        <p:spPr>
          <a:xfrm rot="886525">
            <a:off x="5517618" y="4629840"/>
            <a:ext cx="770291" cy="1458259"/>
          </a:xfrm>
          <a:prstGeom prst="curvedLeftArrow">
            <a:avLst>
              <a:gd name="adj1" fmla="val 20947"/>
              <a:gd name="adj2" fmla="val 46218"/>
              <a:gd name="adj3" fmla="val 25000"/>
            </a:avLst>
          </a:prstGeom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6A8BD1AE-FF1D-419D-5602-31C59C66F62E}"/>
              </a:ext>
            </a:extLst>
          </p:cNvPr>
          <p:cNvSpPr/>
          <p:nvPr/>
        </p:nvSpPr>
        <p:spPr>
          <a:xfrm>
            <a:off x="6369926" y="5414217"/>
            <a:ext cx="560439" cy="12782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4100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76A72-1F7C-9214-E055-5580D7C6D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Complexity PRG vs. Crypto PRG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23CEF6-CC97-2BDF-AE47-FE137005E77E}"/>
              </a:ext>
            </a:extLst>
          </p:cNvPr>
          <p:cNvSpPr txBox="1"/>
          <p:nvPr/>
        </p:nvSpPr>
        <p:spPr>
          <a:xfrm>
            <a:off x="462116" y="1879909"/>
            <a:ext cx="1112028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7030A0"/>
                </a:solidFill>
              </a:rPr>
              <a:t>                                         Complexity PRG (e.g. NW PRG)</a:t>
            </a:r>
            <a:r>
              <a:rPr lang="en-US" sz="2400" dirty="0"/>
              <a:t>.        </a:t>
            </a:r>
            <a:r>
              <a:rPr lang="en-US" sz="2400" dirty="0">
                <a:solidFill>
                  <a:srgbClr val="7030A0"/>
                </a:solidFill>
              </a:rPr>
              <a:t>Crypto PRG  </a:t>
            </a:r>
          </a:p>
          <a:p>
            <a:r>
              <a:rPr lang="en-US" sz="2400" dirty="0"/>
              <a:t>  </a:t>
            </a:r>
          </a:p>
          <a:p>
            <a:r>
              <a:rPr lang="en-US" sz="2400" dirty="0"/>
              <a:t>Indistinguishable for.     </a:t>
            </a:r>
            <a:r>
              <a:rPr lang="en-US" sz="2400" dirty="0">
                <a:solidFill>
                  <a:srgbClr val="FF0000"/>
                </a:solidFill>
              </a:rPr>
              <a:t>Fixed poly </a:t>
            </a:r>
            <a:r>
              <a:rPr lang="en-US" sz="2400" dirty="0"/>
              <a:t>adv.                                     </a:t>
            </a:r>
            <a:r>
              <a:rPr lang="en-US" sz="2400" dirty="0">
                <a:solidFill>
                  <a:srgbClr val="FF0000"/>
                </a:solidFill>
              </a:rPr>
              <a:t>Any poly </a:t>
            </a:r>
            <a:r>
              <a:rPr lang="en-US" sz="2400" dirty="0"/>
              <a:t>adv.</a:t>
            </a:r>
          </a:p>
          <a:p>
            <a:r>
              <a:rPr lang="en-US" sz="2400" dirty="0"/>
              <a:t>                            (usually </a:t>
            </a:r>
            <a:r>
              <a:rPr lang="en-US" sz="2400" dirty="0">
                <a:solidFill>
                  <a:srgbClr val="FF0000"/>
                </a:solidFill>
              </a:rPr>
              <a:t>less than </a:t>
            </a:r>
            <a:r>
              <a:rPr lang="en-US" sz="2400" dirty="0"/>
              <a:t>running time of the PRG) </a:t>
            </a:r>
          </a:p>
          <a:p>
            <a:endParaRPr lang="en-US" sz="2400" dirty="0"/>
          </a:p>
          <a:p>
            <a:r>
              <a:rPr lang="en-US" sz="2400" dirty="0"/>
              <a:t>Seed length.                     log(n)                                                     poly(n)</a:t>
            </a:r>
          </a:p>
          <a:p>
            <a:r>
              <a:rPr lang="en-US" sz="2400" dirty="0"/>
              <a:t>Running time                   exponential in seed length                polynomial in seed length</a:t>
            </a:r>
          </a:p>
        </p:txBody>
      </p:sp>
    </p:spTree>
    <p:extLst>
      <p:ext uri="{BB962C8B-B14F-4D97-AF65-F5344CB8AC3E}">
        <p14:creationId xmlns:p14="http://schemas.microsoft.com/office/powerpoint/2010/main" val="934479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6E8C3E-74C0-ED16-9651-F20FDF4492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85B8DC-AE3F-342D-3A03-E0FA27866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Kolmogorov Complexity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78C3053-BF2D-8013-281E-CB1A85D3CE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definition of information</a:t>
            </a:r>
          </a:p>
          <a:p>
            <a:endParaRPr lang="en-US" dirty="0"/>
          </a:p>
          <a:p>
            <a:r>
              <a:rPr lang="en-US" dirty="0"/>
              <a:t>A = 01010101010101010101010101</a:t>
            </a:r>
          </a:p>
          <a:p>
            <a:r>
              <a:rPr lang="en-US" dirty="0"/>
              <a:t>B = 11001011010001110101000011</a:t>
            </a:r>
          </a:p>
          <a:p>
            <a:endParaRPr lang="en-US" dirty="0"/>
          </a:p>
          <a:p>
            <a:r>
              <a:rPr lang="en-US" dirty="0"/>
              <a:t>Which one contains </a:t>
            </a:r>
            <a:r>
              <a:rPr lang="en-US" dirty="0">
                <a:solidFill>
                  <a:schemeClr val="accent1"/>
                </a:solidFill>
              </a:rPr>
              <a:t>more information</a:t>
            </a:r>
            <a:r>
              <a:rPr lang="en-US" dirty="0"/>
              <a:t>?</a:t>
            </a:r>
          </a:p>
        </p:txBody>
      </p:sp>
      <p:pic>
        <p:nvPicPr>
          <p:cNvPr id="3078" name="Picture 6" descr="Andrey N. Kolmogorov - Wolf Foundation">
            <a:extLst>
              <a:ext uri="{FF2B5EF4-FFF2-40B4-BE49-F238E27FC236}">
                <a16:creationId xmlns:a16="http://schemas.microsoft.com/office/drawing/2014/main" id="{5C4EFCE4-D1C4-3C86-AEA0-65AC9E2FF9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4605" y="1027906"/>
            <a:ext cx="3073400" cy="307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A8EB384-BDD4-8152-9B92-E81E6F28033E}"/>
              </a:ext>
            </a:extLst>
          </p:cNvPr>
          <p:cNvSpPr txBox="1"/>
          <p:nvPr/>
        </p:nvSpPr>
        <p:spPr>
          <a:xfrm>
            <a:off x="8692789" y="4302422"/>
            <a:ext cx="609814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US" b="1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nherit"/>
              </a:rPr>
              <a:t>Andrey N. Kolmogorov</a:t>
            </a:r>
            <a:endParaRPr lang="en-US" b="0" i="0" dirty="0">
              <a:solidFill>
                <a:srgbClr val="000000"/>
              </a:solidFill>
              <a:effectLst/>
              <a:highlight>
                <a:srgbClr val="FFFFFF"/>
              </a:highlight>
              <a:latin typeface="Fedra Sans Hebrew Demi"/>
            </a:endParaRPr>
          </a:p>
          <a:p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568642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76A72-1F7C-9214-E055-5580D7C6D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Recap: Natural Proof </a:t>
            </a:r>
          </a:p>
        </p:txBody>
      </p:sp>
      <p:pic>
        <p:nvPicPr>
          <p:cNvPr id="9220" name="Picture 4" descr="Photographs of Alexander Razborov, in a blue sweater, and Steven Rudich, in a blue shirt.">
            <a:extLst>
              <a:ext uri="{FF2B5EF4-FFF2-40B4-BE49-F238E27FC236}">
                <a16:creationId xmlns:a16="http://schemas.microsoft.com/office/drawing/2014/main" id="{6DE427E5-E15A-6A4A-4FDC-512FE51D32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7177" y="1865045"/>
            <a:ext cx="4288665" cy="2889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D905EC6-84BB-9AAB-D678-A1147A52D9B6}"/>
              </a:ext>
            </a:extLst>
          </p:cNvPr>
          <p:cNvSpPr txBox="1"/>
          <p:nvPr/>
        </p:nvSpPr>
        <p:spPr>
          <a:xfrm>
            <a:off x="7777177" y="4944148"/>
            <a:ext cx="60981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inherit"/>
              </a:rPr>
              <a:t>Alexander </a:t>
            </a:r>
            <a:r>
              <a:rPr lang="en-US" b="1" dirty="0" err="1">
                <a:solidFill>
                  <a:srgbClr val="000000"/>
                </a:solidFill>
                <a:highlight>
                  <a:srgbClr val="FFFFFF"/>
                </a:highlight>
                <a:latin typeface="inherit"/>
              </a:rPr>
              <a:t>Razborov</a:t>
            </a: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inherit"/>
              </a:rPr>
              <a:t>       Steven </a:t>
            </a:r>
            <a:r>
              <a:rPr lang="en-US" b="1" dirty="0" err="1">
                <a:solidFill>
                  <a:srgbClr val="000000"/>
                </a:solidFill>
                <a:highlight>
                  <a:srgbClr val="FFFFFF"/>
                </a:highlight>
                <a:latin typeface="inherit"/>
              </a:rPr>
              <a:t>Rudich</a:t>
            </a:r>
            <a:endParaRPr lang="en-US" b="1" dirty="0">
              <a:solidFill>
                <a:srgbClr val="000000"/>
              </a:solidFill>
              <a:highlight>
                <a:srgbClr val="FFFFFF"/>
              </a:highlight>
              <a:latin typeface="inheri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3453DF-3D04-A3A4-1342-DC7B98BD7E27}"/>
              </a:ext>
            </a:extLst>
          </p:cNvPr>
          <p:cNvSpPr txBox="1"/>
          <p:nvPr/>
        </p:nvSpPr>
        <p:spPr>
          <a:xfrm>
            <a:off x="943488" y="1879909"/>
            <a:ext cx="991258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7030A0"/>
                </a:solidFill>
              </a:rPr>
              <a:t>Main Idea</a:t>
            </a:r>
            <a:r>
              <a:rPr lang="en-US" sz="2400" dirty="0"/>
              <a:t>:  </a:t>
            </a:r>
          </a:p>
          <a:p>
            <a:r>
              <a:rPr lang="en-US" sz="2400" dirty="0"/>
              <a:t>   1. Suppose that there is a (sub-exponentially secure)</a:t>
            </a:r>
          </a:p>
          <a:p>
            <a:r>
              <a:rPr lang="en-US" sz="2400" dirty="0">
                <a:solidFill>
                  <a:srgbClr val="FF0000"/>
                </a:solidFill>
              </a:rPr>
              <a:t>P</a:t>
            </a:r>
            <a:r>
              <a:rPr lang="en-US" sz="2400" dirty="0"/>
              <a:t>seudo</a:t>
            </a:r>
            <a:r>
              <a:rPr lang="en-US" sz="2400" dirty="0">
                <a:solidFill>
                  <a:srgbClr val="FF0000"/>
                </a:solidFill>
              </a:rPr>
              <a:t>r</a:t>
            </a:r>
            <a:r>
              <a:rPr lang="en-US" sz="2400" dirty="0"/>
              <a:t>andom </a:t>
            </a:r>
            <a:r>
              <a:rPr lang="en-US" sz="2400" dirty="0">
                <a:solidFill>
                  <a:srgbClr val="FF0000"/>
                </a:solidFill>
              </a:rPr>
              <a:t>f</a:t>
            </a:r>
            <a:r>
              <a:rPr lang="en-US" sz="2400" dirty="0"/>
              <a:t>unction family (</a:t>
            </a:r>
            <a:r>
              <a:rPr lang="en-US" sz="2400" dirty="0">
                <a:solidFill>
                  <a:srgbClr val="FF0000"/>
                </a:solidFill>
              </a:rPr>
              <a:t>PRF</a:t>
            </a:r>
            <a:r>
              <a:rPr lang="en-US" sz="2400" dirty="0"/>
              <a:t>). </a:t>
            </a:r>
          </a:p>
          <a:p>
            <a:r>
              <a:rPr lang="en-US" sz="2400" dirty="0"/>
              <a:t>	</a:t>
            </a:r>
            <a:r>
              <a:rPr lang="en-US" sz="2400" dirty="0">
                <a:solidFill>
                  <a:schemeClr val="accent2"/>
                </a:solidFill>
              </a:rPr>
              <a:t>Can be build from Crypto PRGs</a:t>
            </a:r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   2. Average-case algorithms (with one-sided error) </a:t>
            </a:r>
          </a:p>
          <a:p>
            <a:r>
              <a:rPr lang="en-US" sz="2400" dirty="0"/>
              <a:t>for MCSP (aka Natural proofs) break </a:t>
            </a:r>
            <a:r>
              <a:rPr lang="en-US" sz="2400" dirty="0">
                <a:solidFill>
                  <a:srgbClr val="FF0000"/>
                </a:solidFill>
              </a:rPr>
              <a:t>PRFs.</a:t>
            </a:r>
          </a:p>
          <a:p>
            <a:endParaRPr lang="en-US" sz="2400" dirty="0">
              <a:solidFill>
                <a:srgbClr val="FF0000"/>
              </a:solidFill>
            </a:endParaRPr>
          </a:p>
          <a:p>
            <a:r>
              <a:rPr lang="en-US" sz="2400" dirty="0">
                <a:solidFill>
                  <a:srgbClr val="FF0000"/>
                </a:solidFill>
              </a:rPr>
              <a:t>  </a:t>
            </a:r>
            <a:r>
              <a:rPr lang="en-US" sz="2400" dirty="0"/>
              <a:t> 3. There is no natural proof.</a:t>
            </a:r>
          </a:p>
          <a:p>
            <a:r>
              <a:rPr lang="en-US" sz="2400" dirty="0"/>
              <a:t>   </a:t>
            </a:r>
          </a:p>
          <a:p>
            <a:endParaRPr lang="en-US" sz="2400" dirty="0"/>
          </a:p>
          <a:p>
            <a:r>
              <a:rPr lang="en-US" sz="2400" dirty="0">
                <a:solidFill>
                  <a:schemeClr val="accent2"/>
                </a:solidFill>
              </a:rPr>
              <a:t>What if we replace crypto PRG here with NW (complexity PRG)?</a:t>
            </a:r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473912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6E8C3E-74C0-ED16-9651-F20FDF4492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85B8DC-AE3F-342D-3A03-E0FA27866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[Hirahara’18]</a:t>
            </a:r>
          </a:p>
        </p:txBody>
      </p:sp>
      <p:pic>
        <p:nvPicPr>
          <p:cNvPr id="3" name="Picture 2" descr="About the Author: Theory of Computing: An Open Access Electronic Journal in  Theoretical Computer Science">
            <a:hlinkClick r:id="rId2"/>
            <a:extLst>
              <a:ext uri="{FF2B5EF4-FFF2-40B4-BE49-F238E27FC236}">
                <a16:creationId xmlns:a16="http://schemas.microsoft.com/office/drawing/2014/main" id="{F95DD32A-0B46-C0A4-34B3-3172D8F84D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2334" y="876300"/>
            <a:ext cx="1905000" cy="255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06A4577-2C06-9212-BA2C-92BE6B04851A}"/>
              </a:ext>
            </a:extLst>
          </p:cNvPr>
          <p:cNvSpPr txBox="1"/>
          <p:nvPr/>
        </p:nvSpPr>
        <p:spPr>
          <a:xfrm>
            <a:off x="9142927" y="3570843"/>
            <a:ext cx="60981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inherit"/>
              </a:rPr>
              <a:t>Shuichi </a:t>
            </a:r>
            <a:r>
              <a:rPr lang="en-US" b="1" dirty="0" err="1">
                <a:solidFill>
                  <a:srgbClr val="000000"/>
                </a:solidFill>
                <a:highlight>
                  <a:srgbClr val="FFFFFF"/>
                </a:highlight>
                <a:latin typeface="inherit"/>
              </a:rPr>
              <a:t>HIrahara</a:t>
            </a:r>
            <a:endParaRPr lang="en-US" b="1" dirty="0">
              <a:solidFill>
                <a:srgbClr val="000000"/>
              </a:solidFill>
              <a:highlight>
                <a:srgbClr val="FFFFFF"/>
              </a:highlight>
              <a:latin typeface="inheri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B520D7-D6A7-0D18-577E-06626EF9F83A}"/>
              </a:ext>
            </a:extLst>
          </p:cNvPr>
          <p:cNvSpPr txBox="1"/>
          <p:nvPr/>
        </p:nvSpPr>
        <p:spPr>
          <a:xfrm>
            <a:off x="1007806" y="1352134"/>
            <a:ext cx="7620000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1" indent="0">
              <a:buNone/>
            </a:pPr>
            <a:r>
              <a:rPr lang="en-US" sz="2000" dirty="0"/>
              <a:t> “</a:t>
            </a:r>
            <a:r>
              <a:rPr lang="en-US" sz="2000" i="1" dirty="0"/>
              <a:t>Non-black-box Worst-case to Average-case Reductions within NP</a:t>
            </a:r>
            <a:r>
              <a:rPr lang="en-US" sz="2000" dirty="0"/>
              <a:t>”</a:t>
            </a:r>
          </a:p>
          <a:p>
            <a:pPr lvl="1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24CABFC-41B3-B2C7-4591-32EEF7CD848E}"/>
                  </a:ext>
                </a:extLst>
              </p:cNvPr>
              <p:cNvSpPr txBox="1"/>
              <p:nvPr/>
            </p:nvSpPr>
            <p:spPr>
              <a:xfrm>
                <a:off x="1007806" y="5147564"/>
                <a:ext cx="9912580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rgbClr val="7030A0"/>
                    </a:solidFill>
                  </a:rPr>
                  <a:t>[Feigenbaum &amp; Fortnow’93]</a:t>
                </a:r>
                <a:r>
                  <a:rPr lang="en-US" sz="2400" dirty="0"/>
                  <a:t>:  </a:t>
                </a:r>
              </a:p>
              <a:p>
                <a:r>
                  <a:rPr lang="en-US" sz="2400" dirty="0"/>
                  <a:t>If there is nonadaptive black-box reduction from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sz="2400" dirty="0"/>
                  <a:t> to </a:t>
                </a:r>
                <a:r>
                  <a:rPr lang="en-US" sz="2400" dirty="0" err="1"/>
                  <a:t>DistNP</a:t>
                </a:r>
                <a:r>
                  <a:rPr lang="en-US" sz="2400" dirty="0"/>
                  <a:t>, </a:t>
                </a:r>
              </a:p>
              <a:p>
                <a:r>
                  <a:rPr lang="en-US" sz="2400" dirty="0"/>
                  <a:t>then 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∈ </m:t>
                    </m:r>
                  </m:oMath>
                </a14:m>
                <a:r>
                  <a:rPr lang="en-US" sz="2400" dirty="0"/>
                  <a:t>NP/poly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∩</m:t>
                    </m:r>
                  </m:oMath>
                </a14:m>
                <a:r>
                  <a:rPr lang="en-US" sz="2400" dirty="0"/>
                  <a:t> co-NP/poly.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24CABFC-41B3-B2C7-4591-32EEF7CD84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7806" y="5147564"/>
                <a:ext cx="9912580" cy="1200329"/>
              </a:xfrm>
              <a:prstGeom prst="rect">
                <a:avLst/>
              </a:prstGeom>
              <a:blipFill>
                <a:blip r:embed="rId4"/>
                <a:stretch>
                  <a:fillRect l="-896" t="-4211"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2254C1C-DA49-EA19-AAD5-5784601F33B2}"/>
                  </a:ext>
                </a:extLst>
              </p:cNvPr>
              <p:cNvSpPr txBox="1"/>
              <p:nvPr/>
            </p:nvSpPr>
            <p:spPr>
              <a:xfrm>
                <a:off x="1007806" y="2077532"/>
                <a:ext cx="9912580" cy="23902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rgbClr val="7030A0"/>
                    </a:solidFill>
                  </a:rPr>
                  <a:t>Theorem [Hirahara’18] (Informal):</a:t>
                </a:r>
              </a:p>
              <a:p>
                <a:r>
                  <a:rPr lang="en-US" sz="2400" dirty="0"/>
                  <a:t>    There exists a reduction from language</a:t>
                </a:r>
              </a:p>
              <a:p>
                <a:r>
                  <a:rPr lang="en-US" sz="2400" dirty="0"/>
                  <a:t>	L = deciding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400" b="0" i="1" smtClean="0">
                            <a:latin typeface="Cambria Math" panose="02040503050406030204" pitchFamily="18" charset="0"/>
                          </a:rPr>
                          <m:t>K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)≤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400" dirty="0"/>
                  <a:t>   vs.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400" i="1">
                            <a:latin typeface="Cambria Math" panose="02040503050406030204" pitchFamily="18" charset="0"/>
                          </a:rPr>
                          <m:t>K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rad>
                      <m:radPr>
                        <m:degHide m:val="on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rad>
                  </m:oMath>
                </a14:m>
                <a:endParaRPr lang="en-US" sz="2400" dirty="0"/>
              </a:p>
              <a:p>
                <a:r>
                  <a:rPr lang="en-US" sz="2400" dirty="0"/>
                  <a:t>    to </a:t>
                </a:r>
              </a:p>
              <a:p>
                <a:r>
                  <a:rPr lang="en-US" sz="2400" dirty="0"/>
                  <a:t>	L’ = deciding (in an error-less way)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400" i="1">
                            <a:latin typeface="Cambria Math" panose="02040503050406030204" pitchFamily="18" charset="0"/>
                          </a:rPr>
                          <m:t>K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en-US" sz="2400" dirty="0"/>
                  <a:t>(x)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US" sz="2400" dirty="0"/>
                  <a:t> 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−</m:t>
                    </m:r>
                    <m:rad>
                      <m:radPr>
                        <m:degHide m:val="on"/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rad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2400" dirty="0"/>
              </a:p>
              <a:p>
                <a:r>
                  <a:rPr lang="en-US" sz="2400" dirty="0"/>
                  <a:t>	D = uniform distribution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2254C1C-DA49-EA19-AAD5-5784601F33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7806" y="2077532"/>
                <a:ext cx="9912580" cy="2390206"/>
              </a:xfrm>
              <a:prstGeom prst="rect">
                <a:avLst/>
              </a:prstGeom>
              <a:blipFill>
                <a:blip r:embed="rId5"/>
                <a:stretch>
                  <a:fillRect l="-896" t="-2116" b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332CA10A-DAF2-8354-837A-0D92A0E40A14}"/>
              </a:ext>
            </a:extLst>
          </p:cNvPr>
          <p:cNvSpPr txBox="1"/>
          <p:nvPr/>
        </p:nvSpPr>
        <p:spPr>
          <a:xfrm>
            <a:off x="7544874" y="4424915"/>
            <a:ext cx="76178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We will prove it with worse parameters</a:t>
            </a:r>
          </a:p>
        </p:txBody>
      </p:sp>
    </p:spTree>
    <p:extLst>
      <p:ext uri="{BB962C8B-B14F-4D97-AF65-F5344CB8AC3E}">
        <p14:creationId xmlns:p14="http://schemas.microsoft.com/office/powerpoint/2010/main" val="110947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3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6E8C3E-74C0-ED16-9651-F20FDF4492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85B8DC-AE3F-342D-3A03-E0FA27866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Recap: </a:t>
            </a:r>
            <a:r>
              <a:rPr lang="en-US" dirty="0" err="1"/>
              <a:t>Trevisan’s</a:t>
            </a:r>
            <a:r>
              <a:rPr lang="en-US" dirty="0"/>
              <a:t> Extractor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06A4577-2C06-9212-BA2C-92BE6B04851A}"/>
              </a:ext>
            </a:extLst>
          </p:cNvPr>
          <p:cNvSpPr txBox="1"/>
          <p:nvPr/>
        </p:nvSpPr>
        <p:spPr>
          <a:xfrm>
            <a:off x="9142927" y="3548306"/>
            <a:ext cx="60981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inherit"/>
              </a:rPr>
              <a:t>Luca </a:t>
            </a:r>
            <a:r>
              <a:rPr lang="en-US" b="1" dirty="0" err="1">
                <a:solidFill>
                  <a:srgbClr val="000000"/>
                </a:solidFill>
                <a:highlight>
                  <a:srgbClr val="FFFFFF"/>
                </a:highlight>
                <a:latin typeface="inherit"/>
              </a:rPr>
              <a:t>Trevisan</a:t>
            </a:r>
            <a:endParaRPr lang="en-US" b="1" dirty="0">
              <a:solidFill>
                <a:srgbClr val="000000"/>
              </a:solidFill>
              <a:highlight>
                <a:srgbClr val="FFFFFF"/>
              </a:highlight>
              <a:latin typeface="inherit"/>
            </a:endParaRPr>
          </a:p>
        </p:txBody>
      </p:sp>
      <p:pic>
        <p:nvPicPr>
          <p:cNvPr id="16386" name="Picture 2" descr="Luca Trevisan | Department of Computing Sciences">
            <a:extLst>
              <a:ext uri="{FF2B5EF4-FFF2-40B4-BE49-F238E27FC236}">
                <a16:creationId xmlns:a16="http://schemas.microsoft.com/office/drawing/2014/main" id="{78D5F032-E226-ACBA-4FC8-65272123A7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2452" y="827405"/>
            <a:ext cx="2225286" cy="2596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74DC606B-1253-2915-0BCC-F2047FF01355}"/>
              </a:ext>
            </a:extLst>
          </p:cNvPr>
          <p:cNvSpPr/>
          <p:nvPr/>
        </p:nvSpPr>
        <p:spPr>
          <a:xfrm>
            <a:off x="1351317" y="1913479"/>
            <a:ext cx="1412033" cy="1412033"/>
          </a:xfrm>
          <a:prstGeom prst="ellipse">
            <a:avLst/>
          </a:prstGeom>
          <a:ln w="381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0070C0"/>
                </a:solidFill>
              </a:rPr>
              <a:t>X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1223109-B914-2FDA-3C0F-B5B480793444}"/>
              </a:ext>
            </a:extLst>
          </p:cNvPr>
          <p:cNvSpPr/>
          <p:nvPr/>
        </p:nvSpPr>
        <p:spPr>
          <a:xfrm>
            <a:off x="629750" y="1690687"/>
            <a:ext cx="2855168" cy="1857618"/>
          </a:xfrm>
          <a:prstGeom prst="rect">
            <a:avLst/>
          </a:prstGeom>
          <a:noFill/>
          <a:ln w="381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B1C4F2D-513D-71B3-B144-B233790009AC}"/>
                  </a:ext>
                </a:extLst>
              </p:cNvPr>
              <p:cNvSpPr txBox="1"/>
              <p:nvPr/>
            </p:nvSpPr>
            <p:spPr>
              <a:xfrm>
                <a:off x="2710477" y="1306506"/>
                <a:ext cx="77444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lit/>
                        </m:rPr>
                        <a:rPr lang="en-US" b="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b="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0,1</m:t>
                      </m:r>
                      <m:sSup>
                        <m:sSupPr>
                          <m:ctrlPr>
                            <a:rPr lang="en-US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lit/>
                            </m:rPr>
                            <a:rPr lang="en-US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}</m:t>
                          </m:r>
                        </m:e>
                        <m:sup>
                          <m:r>
                            <a:rPr lang="en-US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B1C4F2D-513D-71B3-B144-B233790009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0477" y="1306506"/>
                <a:ext cx="774441" cy="369332"/>
              </a:xfrm>
              <a:prstGeom prst="rect">
                <a:avLst/>
              </a:prstGeom>
              <a:blipFill>
                <a:blip r:embed="rId3"/>
                <a:stretch>
                  <a:fillRect l="-3226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B606A23-1A18-7AA8-DC51-346AC40A6497}"/>
                  </a:ext>
                </a:extLst>
              </p:cNvPr>
              <p:cNvSpPr txBox="1"/>
              <p:nvPr/>
            </p:nvSpPr>
            <p:spPr>
              <a:xfrm>
                <a:off x="461800" y="3771096"/>
                <a:ext cx="3494380" cy="6699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800" dirty="0"/>
                  <a:t>A random source </a:t>
                </a:r>
                <a:r>
                  <a:rPr lang="en-US" sz="1800" dirty="0">
                    <a:solidFill>
                      <a:srgbClr val="0070C0"/>
                    </a:solidFill>
                  </a:rPr>
                  <a:t>X</a:t>
                </a:r>
                <a:r>
                  <a:rPr lang="en-US" sz="1800" dirty="0"/>
                  <a:t> that is uniform</a:t>
                </a:r>
              </a:p>
              <a:p>
                <a:r>
                  <a:rPr lang="en-US" dirty="0"/>
                  <a:t>over a large set with</a:t>
                </a:r>
                <a:r>
                  <a:rPr lang="en-US" dirty="0">
                    <a:solidFill>
                      <a:schemeClr val="accent2"/>
                    </a:solidFill>
                  </a:rPr>
                  <a:t> size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≥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^3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B606A23-1A18-7AA8-DC51-346AC40A64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800" y="3771096"/>
                <a:ext cx="3494380" cy="669992"/>
              </a:xfrm>
              <a:prstGeom prst="rect">
                <a:avLst/>
              </a:prstGeom>
              <a:blipFill>
                <a:blip r:embed="rId4"/>
                <a:stretch>
                  <a:fillRect l="-1449" t="-5660" b="-113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269E0A6-4842-69F1-761F-8C8A4C0D1171}"/>
              </a:ext>
            </a:extLst>
          </p:cNvPr>
          <p:cNvCxnSpPr>
            <a:cxnSpLocks/>
          </p:cNvCxnSpPr>
          <p:nvPr/>
        </p:nvCxnSpPr>
        <p:spPr>
          <a:xfrm>
            <a:off x="3956180" y="2619495"/>
            <a:ext cx="1847461" cy="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C8CE383B-F04F-E299-AF21-A483DA937709}"/>
              </a:ext>
            </a:extLst>
          </p:cNvPr>
          <p:cNvSpPr/>
          <p:nvPr/>
        </p:nvSpPr>
        <p:spPr>
          <a:xfrm>
            <a:off x="6050145" y="1980569"/>
            <a:ext cx="1964069" cy="1277855"/>
          </a:xfrm>
          <a:prstGeom prst="rect">
            <a:avLst/>
          </a:prstGeom>
          <a:noFill/>
          <a:ln w="381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ouble Wave 18">
            <a:extLst>
              <a:ext uri="{FF2B5EF4-FFF2-40B4-BE49-F238E27FC236}">
                <a16:creationId xmlns:a16="http://schemas.microsoft.com/office/drawing/2014/main" id="{E341338E-E890-519F-31B7-B5FBBBB7EC56}"/>
              </a:ext>
            </a:extLst>
          </p:cNvPr>
          <p:cNvSpPr/>
          <p:nvPr/>
        </p:nvSpPr>
        <p:spPr>
          <a:xfrm>
            <a:off x="6050145" y="2027854"/>
            <a:ext cx="1964069" cy="1169436"/>
          </a:xfrm>
          <a:prstGeom prst="doubleWave">
            <a:avLst/>
          </a:prstGeom>
          <a:solidFill>
            <a:schemeClr val="bg1"/>
          </a:solidFill>
          <a:ln w="28575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8D87D67-D31F-D5C3-906F-F597A296CD91}"/>
              </a:ext>
            </a:extLst>
          </p:cNvPr>
          <p:cNvSpPr txBox="1"/>
          <p:nvPr/>
        </p:nvSpPr>
        <p:spPr>
          <a:xfrm>
            <a:off x="6839339" y="2381739"/>
            <a:ext cx="7620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6"/>
                </a:solidFill>
              </a:rPr>
              <a:t>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CFE849B-0329-3C2D-8FFF-AE3E1CFE2685}"/>
              </a:ext>
            </a:extLst>
          </p:cNvPr>
          <p:cNvSpPr txBox="1"/>
          <p:nvPr/>
        </p:nvSpPr>
        <p:spPr>
          <a:xfrm>
            <a:off x="4206485" y="2193377"/>
            <a:ext cx="7620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accent6"/>
                </a:solidFill>
              </a:rPr>
              <a:t>Y = Ext(X, s)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96DB109-81CD-EC51-5BBB-5CCC91CD247B}"/>
              </a:ext>
            </a:extLst>
          </p:cNvPr>
          <p:cNvSpPr/>
          <p:nvPr/>
        </p:nvSpPr>
        <p:spPr>
          <a:xfrm>
            <a:off x="1521708" y="4699905"/>
            <a:ext cx="1241642" cy="760369"/>
          </a:xfrm>
          <a:prstGeom prst="rect">
            <a:avLst/>
          </a:prstGeom>
          <a:noFill/>
          <a:ln w="381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8E478C5-86EB-1EA8-CAA2-11D49FAADC7E}"/>
                  </a:ext>
                </a:extLst>
              </p:cNvPr>
              <p:cNvSpPr txBox="1"/>
              <p:nvPr/>
            </p:nvSpPr>
            <p:spPr>
              <a:xfrm>
                <a:off x="373236" y="5628713"/>
                <a:ext cx="3494380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800" dirty="0"/>
                  <a:t>A short &amp; perfectly uniform seed </a:t>
                </a:r>
                <a:r>
                  <a:rPr lang="en-US" sz="1800" dirty="0">
                    <a:solidFill>
                      <a:schemeClr val="accent6"/>
                    </a:solidFill>
                  </a:rPr>
                  <a:t>s</a:t>
                </a:r>
                <a:r>
                  <a:rPr lang="en-US" sz="1800" dirty="0"/>
                  <a:t> of length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180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180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sz="180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180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8E478C5-86EB-1EA8-CAA2-11D49FAADC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236" y="5628713"/>
                <a:ext cx="3494380" cy="646331"/>
              </a:xfrm>
              <a:prstGeom prst="rect">
                <a:avLst/>
              </a:prstGeom>
              <a:blipFill>
                <a:blip r:embed="rId5"/>
                <a:stretch>
                  <a:fillRect l="-1449" t="-3922" b="-17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 27">
            <a:extLst>
              <a:ext uri="{FF2B5EF4-FFF2-40B4-BE49-F238E27FC236}">
                <a16:creationId xmlns:a16="http://schemas.microsoft.com/office/drawing/2014/main" id="{1F464346-11EF-BF59-AF1C-6AB149F18EF3}"/>
              </a:ext>
            </a:extLst>
          </p:cNvPr>
          <p:cNvSpPr/>
          <p:nvPr/>
        </p:nvSpPr>
        <p:spPr>
          <a:xfrm>
            <a:off x="1548144" y="4745093"/>
            <a:ext cx="1188769" cy="669991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E2453E7-2890-B956-1131-90FD9681B83E}"/>
              </a:ext>
            </a:extLst>
          </p:cNvPr>
          <p:cNvSpPr txBox="1"/>
          <p:nvPr/>
        </p:nvSpPr>
        <p:spPr>
          <a:xfrm>
            <a:off x="1936414" y="4830465"/>
            <a:ext cx="7620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6"/>
                </a:solidFill>
              </a:rPr>
              <a:t>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6B21E8A-395B-D801-8135-5768ACC43A81}"/>
                  </a:ext>
                </a:extLst>
              </p:cNvPr>
              <p:cNvSpPr txBox="1"/>
              <p:nvPr/>
            </p:nvSpPr>
            <p:spPr>
              <a:xfrm>
                <a:off x="2736913" y="4580519"/>
                <a:ext cx="774441" cy="39331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lit/>
                        </m:rPr>
                        <a:rPr lang="en-US" b="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b="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0,1</m:t>
                      </m:r>
                      <m:sSup>
                        <m:sSupPr>
                          <m:ctrlPr>
                            <a:rPr lang="en-US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lit/>
                            </m:rPr>
                            <a:rPr lang="en-US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}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US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6B21E8A-395B-D801-8135-5768ACC43A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6913" y="4580519"/>
                <a:ext cx="774441" cy="393313"/>
              </a:xfrm>
              <a:prstGeom prst="rect">
                <a:avLst/>
              </a:prstGeom>
              <a:blipFill>
                <a:blip r:embed="rId6"/>
                <a:stretch>
                  <a:fillRect l="-1613" r="-35484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1E57B06-2E4D-59D5-DFBE-85045664A71A}"/>
                  </a:ext>
                </a:extLst>
              </p:cNvPr>
              <p:cNvSpPr txBox="1"/>
              <p:nvPr/>
            </p:nvSpPr>
            <p:spPr>
              <a:xfrm>
                <a:off x="7469264" y="1405645"/>
                <a:ext cx="77444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lit/>
                        </m:rPr>
                        <a:rPr lang="en-US" b="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b="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0,1</m:t>
                      </m:r>
                      <m:sSup>
                        <m:sSupPr>
                          <m:ctrlPr>
                            <a:rPr lang="en-US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lit/>
                            </m:rPr>
                            <a:rPr lang="en-US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}</m:t>
                          </m:r>
                        </m:e>
                        <m:sup>
                          <m:r>
                            <a:rPr lang="en-US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1E57B06-2E4D-59D5-DFBE-85045664A7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9264" y="1405645"/>
                <a:ext cx="774441" cy="369332"/>
              </a:xfrm>
              <a:prstGeom prst="rect">
                <a:avLst/>
              </a:prstGeom>
              <a:blipFill>
                <a:blip r:embed="rId7"/>
                <a:stretch>
                  <a:fillRect l="-3279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A608C1E-1FB3-B29D-62FB-96324B451ABB}"/>
                  </a:ext>
                </a:extLst>
              </p:cNvPr>
              <p:cNvSpPr txBox="1"/>
              <p:nvPr/>
            </p:nvSpPr>
            <p:spPr>
              <a:xfrm>
                <a:off x="5661761" y="3464016"/>
                <a:ext cx="349438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</a:rPr>
                  <a:t>Y</a:t>
                </a:r>
                <a:r>
                  <a:rPr lang="en-US" sz="1800" dirty="0"/>
                  <a:t> that is </a:t>
                </a:r>
                <a14:m>
                  <m:oMath xmlns:m="http://schemas.openxmlformats.org/officeDocument/2006/math">
                    <m:r>
                      <a:rPr lang="en-US" sz="1800" b="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sz="1800" dirty="0"/>
                  <a:t>-close to uniform</a:t>
                </a:r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A608C1E-1FB3-B29D-62FB-96324B451A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1761" y="3464016"/>
                <a:ext cx="3494380" cy="369332"/>
              </a:xfrm>
              <a:prstGeom prst="rect">
                <a:avLst/>
              </a:prstGeom>
              <a:blipFill>
                <a:blip r:embed="rId8"/>
                <a:stretch>
                  <a:fillRect l="-1449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08553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2" grpId="0"/>
      <p:bldP spid="14" grpId="0"/>
      <p:bldP spid="18" grpId="0" animBg="1"/>
      <p:bldP spid="19" grpId="0" animBg="1"/>
      <p:bldP spid="21" grpId="0"/>
      <p:bldP spid="23" grpId="0"/>
      <p:bldP spid="26" grpId="0" animBg="1"/>
      <p:bldP spid="27" grpId="0"/>
      <p:bldP spid="28" grpId="0" animBg="1"/>
      <p:bldP spid="29" grpId="0"/>
      <p:bldP spid="30" grpId="0"/>
      <p:bldP spid="31" grpId="0"/>
      <p:bldP spid="32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6E8C3E-74C0-ED16-9651-F20FDF4492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85B8DC-AE3F-342D-3A03-E0FA27866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Recap: </a:t>
            </a:r>
            <a:r>
              <a:rPr lang="en-US" dirty="0" err="1"/>
              <a:t>Trevisan’s</a:t>
            </a:r>
            <a:r>
              <a:rPr lang="en-US" dirty="0"/>
              <a:t> Extractor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06A4577-2C06-9212-BA2C-92BE6B04851A}"/>
              </a:ext>
            </a:extLst>
          </p:cNvPr>
          <p:cNvSpPr txBox="1"/>
          <p:nvPr/>
        </p:nvSpPr>
        <p:spPr>
          <a:xfrm>
            <a:off x="9142927" y="3548306"/>
            <a:ext cx="60981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inherit"/>
              </a:rPr>
              <a:t>Luca </a:t>
            </a:r>
            <a:r>
              <a:rPr lang="en-US" b="1" dirty="0" err="1">
                <a:solidFill>
                  <a:srgbClr val="000000"/>
                </a:solidFill>
                <a:highlight>
                  <a:srgbClr val="FFFFFF"/>
                </a:highlight>
                <a:latin typeface="inherit"/>
              </a:rPr>
              <a:t>Trevisan</a:t>
            </a:r>
            <a:endParaRPr lang="en-US" b="1" dirty="0">
              <a:solidFill>
                <a:srgbClr val="000000"/>
              </a:solidFill>
              <a:highlight>
                <a:srgbClr val="FFFFFF"/>
              </a:highlight>
              <a:latin typeface="inherit"/>
            </a:endParaRPr>
          </a:p>
        </p:txBody>
      </p:sp>
      <p:pic>
        <p:nvPicPr>
          <p:cNvPr id="16386" name="Picture 2" descr="Luca Trevisan | Department of Computing Sciences">
            <a:extLst>
              <a:ext uri="{FF2B5EF4-FFF2-40B4-BE49-F238E27FC236}">
                <a16:creationId xmlns:a16="http://schemas.microsoft.com/office/drawing/2014/main" id="{78D5F032-E226-ACBA-4FC8-65272123A7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2452" y="827405"/>
            <a:ext cx="2225286" cy="2596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74DC606B-1253-2915-0BCC-F2047FF01355}"/>
              </a:ext>
            </a:extLst>
          </p:cNvPr>
          <p:cNvSpPr/>
          <p:nvPr/>
        </p:nvSpPr>
        <p:spPr>
          <a:xfrm>
            <a:off x="1351317" y="1913479"/>
            <a:ext cx="1412033" cy="1412033"/>
          </a:xfrm>
          <a:prstGeom prst="ellipse">
            <a:avLst/>
          </a:prstGeom>
          <a:ln w="381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0070C0"/>
                </a:solidFill>
              </a:rPr>
              <a:t>X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1223109-B914-2FDA-3C0F-B5B480793444}"/>
              </a:ext>
            </a:extLst>
          </p:cNvPr>
          <p:cNvSpPr/>
          <p:nvPr/>
        </p:nvSpPr>
        <p:spPr>
          <a:xfrm>
            <a:off x="629750" y="1690687"/>
            <a:ext cx="2855168" cy="1857618"/>
          </a:xfrm>
          <a:prstGeom prst="rect">
            <a:avLst/>
          </a:prstGeom>
          <a:noFill/>
          <a:ln w="381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B1C4F2D-513D-71B3-B144-B233790009AC}"/>
                  </a:ext>
                </a:extLst>
              </p:cNvPr>
              <p:cNvSpPr txBox="1"/>
              <p:nvPr/>
            </p:nvSpPr>
            <p:spPr>
              <a:xfrm>
                <a:off x="2710477" y="1306506"/>
                <a:ext cx="77444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lit/>
                        </m:rPr>
                        <a:rPr lang="en-US" b="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b="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0,1</m:t>
                      </m:r>
                      <m:sSup>
                        <m:sSupPr>
                          <m:ctrlPr>
                            <a:rPr lang="en-US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lit/>
                            </m:rPr>
                            <a:rPr lang="en-US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}</m:t>
                          </m:r>
                        </m:e>
                        <m:sup>
                          <m:r>
                            <a:rPr lang="en-US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B1C4F2D-513D-71B3-B144-B233790009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0477" y="1306506"/>
                <a:ext cx="774441" cy="369332"/>
              </a:xfrm>
              <a:prstGeom prst="rect">
                <a:avLst/>
              </a:prstGeom>
              <a:blipFill>
                <a:blip r:embed="rId3"/>
                <a:stretch>
                  <a:fillRect l="-3226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B606A23-1A18-7AA8-DC51-346AC40A6497}"/>
                  </a:ext>
                </a:extLst>
              </p:cNvPr>
              <p:cNvSpPr txBox="1"/>
              <p:nvPr/>
            </p:nvSpPr>
            <p:spPr>
              <a:xfrm>
                <a:off x="461800" y="3771096"/>
                <a:ext cx="3494380" cy="6699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800" dirty="0"/>
                  <a:t>A random source </a:t>
                </a:r>
                <a:r>
                  <a:rPr lang="en-US" sz="1800" dirty="0">
                    <a:solidFill>
                      <a:srgbClr val="0070C0"/>
                    </a:solidFill>
                  </a:rPr>
                  <a:t>X</a:t>
                </a:r>
                <a:r>
                  <a:rPr lang="en-US" sz="1800" dirty="0"/>
                  <a:t> that is uniform</a:t>
                </a:r>
              </a:p>
              <a:p>
                <a:r>
                  <a:rPr lang="en-US" dirty="0"/>
                  <a:t>over a large set with</a:t>
                </a:r>
                <a:r>
                  <a:rPr lang="en-US" dirty="0">
                    <a:solidFill>
                      <a:schemeClr val="accent2"/>
                    </a:solidFill>
                  </a:rPr>
                  <a:t> size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≥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^3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B606A23-1A18-7AA8-DC51-346AC40A64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800" y="3771096"/>
                <a:ext cx="3494380" cy="669992"/>
              </a:xfrm>
              <a:prstGeom prst="rect">
                <a:avLst/>
              </a:prstGeom>
              <a:blipFill>
                <a:blip r:embed="rId4"/>
                <a:stretch>
                  <a:fillRect l="-1449" t="-5660" b="-113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269E0A6-4842-69F1-761F-8C8A4C0D1171}"/>
              </a:ext>
            </a:extLst>
          </p:cNvPr>
          <p:cNvCxnSpPr>
            <a:cxnSpLocks/>
          </p:cNvCxnSpPr>
          <p:nvPr/>
        </p:nvCxnSpPr>
        <p:spPr>
          <a:xfrm>
            <a:off x="3956180" y="2619495"/>
            <a:ext cx="1847461" cy="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C8CE383B-F04F-E299-AF21-A483DA937709}"/>
              </a:ext>
            </a:extLst>
          </p:cNvPr>
          <p:cNvSpPr/>
          <p:nvPr/>
        </p:nvSpPr>
        <p:spPr>
          <a:xfrm>
            <a:off x="6050145" y="1980569"/>
            <a:ext cx="1964069" cy="1277855"/>
          </a:xfrm>
          <a:prstGeom prst="rect">
            <a:avLst/>
          </a:prstGeom>
          <a:noFill/>
          <a:ln w="381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ouble Wave 18">
            <a:extLst>
              <a:ext uri="{FF2B5EF4-FFF2-40B4-BE49-F238E27FC236}">
                <a16:creationId xmlns:a16="http://schemas.microsoft.com/office/drawing/2014/main" id="{E341338E-E890-519F-31B7-B5FBBBB7EC56}"/>
              </a:ext>
            </a:extLst>
          </p:cNvPr>
          <p:cNvSpPr/>
          <p:nvPr/>
        </p:nvSpPr>
        <p:spPr>
          <a:xfrm>
            <a:off x="6050145" y="2027854"/>
            <a:ext cx="1964069" cy="1169436"/>
          </a:xfrm>
          <a:prstGeom prst="doubleWave">
            <a:avLst/>
          </a:prstGeom>
          <a:solidFill>
            <a:schemeClr val="bg1"/>
          </a:solidFill>
          <a:ln w="28575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8D87D67-D31F-D5C3-906F-F597A296CD91}"/>
              </a:ext>
            </a:extLst>
          </p:cNvPr>
          <p:cNvSpPr txBox="1"/>
          <p:nvPr/>
        </p:nvSpPr>
        <p:spPr>
          <a:xfrm>
            <a:off x="6839339" y="2381739"/>
            <a:ext cx="7620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6"/>
                </a:solidFill>
              </a:rPr>
              <a:t>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CFE849B-0329-3C2D-8FFF-AE3E1CFE2685}"/>
                  </a:ext>
                </a:extLst>
              </p:cNvPr>
              <p:cNvSpPr txBox="1"/>
              <p:nvPr/>
            </p:nvSpPr>
            <p:spPr>
              <a:xfrm>
                <a:off x="3598951" y="2112783"/>
                <a:ext cx="7620000" cy="3808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800" dirty="0">
                    <a:solidFill>
                      <a:schemeClr val="accent6"/>
                    </a:solidFill>
                  </a:rPr>
                  <a:t>Y = Ext(X, s)</a:t>
                </a:r>
                <a:r>
                  <a:rPr lang="zh-CN" altLang="en-US" dirty="0">
                    <a:solidFill>
                      <a:schemeClr val="accent6"/>
                    </a:solidFill>
                  </a:rPr>
                  <a:t> 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=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b="0" i="0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NW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Enc</m:t>
                        </m:r>
                        <m:r>
                          <a:rPr lang="en-US" altLang="zh-CN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zh-CN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endParaRPr lang="en-US" sz="1800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CFE849B-0329-3C2D-8FFF-AE3E1CFE26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8951" y="2112783"/>
                <a:ext cx="7620000" cy="380810"/>
              </a:xfrm>
              <a:prstGeom prst="rect">
                <a:avLst/>
              </a:prstGeom>
              <a:blipFill>
                <a:blip r:embed="rId5"/>
                <a:stretch>
                  <a:fillRect l="-666" t="-3226" b="-258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1E57B06-2E4D-59D5-DFBE-85045664A71A}"/>
                  </a:ext>
                </a:extLst>
              </p:cNvPr>
              <p:cNvSpPr txBox="1"/>
              <p:nvPr/>
            </p:nvSpPr>
            <p:spPr>
              <a:xfrm>
                <a:off x="7469264" y="1405645"/>
                <a:ext cx="77444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lit/>
                        </m:rPr>
                        <a:rPr lang="en-US" b="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b="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0,1</m:t>
                      </m:r>
                      <m:sSup>
                        <m:sSupPr>
                          <m:ctrlPr>
                            <a:rPr lang="en-US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lit/>
                            </m:rPr>
                            <a:rPr lang="en-US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}</m:t>
                          </m:r>
                        </m:e>
                        <m:sup>
                          <m:r>
                            <a:rPr lang="en-US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1E57B06-2E4D-59D5-DFBE-85045664A7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9264" y="1405645"/>
                <a:ext cx="774441" cy="369332"/>
              </a:xfrm>
              <a:prstGeom prst="rect">
                <a:avLst/>
              </a:prstGeom>
              <a:blipFill>
                <a:blip r:embed="rId6"/>
                <a:stretch>
                  <a:fillRect l="-3279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A608C1E-1FB3-B29D-62FB-96324B451ABB}"/>
                  </a:ext>
                </a:extLst>
              </p:cNvPr>
              <p:cNvSpPr txBox="1"/>
              <p:nvPr/>
            </p:nvSpPr>
            <p:spPr>
              <a:xfrm>
                <a:off x="5661761" y="3464016"/>
                <a:ext cx="3494380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If </a:t>
                </a:r>
                <a:r>
                  <a:rPr lang="en-US" dirty="0">
                    <a:solidFill>
                      <a:srgbClr val="0070C0"/>
                    </a:solidFill>
                  </a:rPr>
                  <a:t>Y</a:t>
                </a:r>
                <a:r>
                  <a:rPr lang="en-US" sz="1800" dirty="0"/>
                  <a:t> is </a:t>
                </a:r>
                <a:r>
                  <a:rPr lang="en-US" sz="1800" dirty="0">
                    <a:solidFill>
                      <a:srgbClr val="FF0000"/>
                    </a:solidFill>
                  </a:rPr>
                  <a:t>not</a:t>
                </a:r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r>
                      <a:rPr lang="en-US" sz="1800" b="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sz="1800" dirty="0"/>
                  <a:t>-close to uniform,</a:t>
                </a:r>
              </a:p>
              <a:p>
                <a:r>
                  <a:rPr lang="en-US" dirty="0"/>
                  <a:t>there is a statistical test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that distinguishes them.</a:t>
                </a: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A608C1E-1FB3-B29D-62FB-96324B451A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1761" y="3464016"/>
                <a:ext cx="3494380" cy="923330"/>
              </a:xfrm>
              <a:prstGeom prst="rect">
                <a:avLst/>
              </a:prstGeom>
              <a:blipFill>
                <a:blip r:embed="rId7"/>
                <a:stretch>
                  <a:fillRect l="-1449" t="-2703" b="-94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Elbow Connector 7">
            <a:extLst>
              <a:ext uri="{FF2B5EF4-FFF2-40B4-BE49-F238E27FC236}">
                <a16:creationId xmlns:a16="http://schemas.microsoft.com/office/drawing/2014/main" id="{3CF33289-7066-5235-A84A-1C2F32AD01C7}"/>
              </a:ext>
            </a:extLst>
          </p:cNvPr>
          <p:cNvCxnSpPr>
            <a:cxnSpLocks/>
          </p:cNvCxnSpPr>
          <p:nvPr/>
        </p:nvCxnSpPr>
        <p:spPr>
          <a:xfrm rot="10800000" flipV="1">
            <a:off x="3956180" y="4441088"/>
            <a:ext cx="2890627" cy="970424"/>
          </a:xfrm>
          <a:prstGeom prst="bentConnector3">
            <a:avLst>
              <a:gd name="adj1" fmla="val 65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D1D40FC-382B-DF18-9A28-2DF383831333}"/>
                  </a:ext>
                </a:extLst>
              </p:cNvPr>
              <p:cNvSpPr txBox="1"/>
              <p:nvPr/>
            </p:nvSpPr>
            <p:spPr>
              <a:xfrm>
                <a:off x="4364627" y="5007958"/>
                <a:ext cx="761891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NW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reconstruction</a:t>
                </a: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D1D40FC-382B-DF18-9A28-2DF3838313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4627" y="5007958"/>
                <a:ext cx="7618910" cy="369332"/>
              </a:xfrm>
              <a:prstGeom prst="rect">
                <a:avLst/>
              </a:prstGeom>
              <a:blipFill>
                <a:blip r:embed="rId8"/>
                <a:stretch>
                  <a:fillRect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DC739F4-837F-3732-E838-819D796836B0}"/>
                  </a:ext>
                </a:extLst>
              </p:cNvPr>
              <p:cNvSpPr txBox="1"/>
              <p:nvPr/>
            </p:nvSpPr>
            <p:spPr>
              <a:xfrm>
                <a:off x="428014" y="4732634"/>
                <a:ext cx="3902828" cy="17921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800" dirty="0"/>
                  <a:t>A circuit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dirty="0"/>
                  <a:t> of size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i="1" dirty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m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that approx. </a:t>
                </a:r>
                <a:r>
                  <a:rPr lang="en-US" dirty="0">
                    <a:solidFill>
                      <a:srgbClr val="0070C0"/>
                    </a:solidFill>
                  </a:rPr>
                  <a:t>Enc(X) </a:t>
                </a:r>
                <a:r>
                  <a:rPr lang="en-US" dirty="0"/>
                  <a:t>with the help of </a:t>
                </a:r>
                <a:r>
                  <a:rPr lang="en-US" dirty="0">
                    <a:solidFill>
                      <a:srgbClr val="FF0000"/>
                    </a:solidFill>
                  </a:rPr>
                  <a:t>T</a:t>
                </a:r>
                <a:endParaRPr lang="en-US" dirty="0">
                  <a:solidFill>
                    <a:srgbClr val="0070C0"/>
                  </a:solidFill>
                </a:endParaRPr>
              </a:p>
              <a:p>
                <a:endParaRPr lang="en-US" dirty="0">
                  <a:solidFill>
                    <a:srgbClr val="0070C0"/>
                  </a:solidFill>
                </a:endParaRPr>
              </a:p>
              <a:p>
                <a:r>
                  <a:rPr lang="en-US" dirty="0"/>
                  <a:t>Idea: Although </a:t>
                </a:r>
                <a:r>
                  <a:rPr lang="en-US" dirty="0">
                    <a:solidFill>
                      <a:srgbClr val="FF0000"/>
                    </a:solidFill>
                  </a:rPr>
                  <a:t>T</a:t>
                </a:r>
                <a:r>
                  <a:rPr lang="en-US" dirty="0"/>
                  <a:t> can be very powerful,</a:t>
                </a:r>
              </a:p>
              <a:p>
                <a:r>
                  <a:rPr lang="en-US" dirty="0"/>
                  <a:t>this should still be impossible as 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/>
                  <a:t> is </a:t>
                </a:r>
                <a:r>
                  <a:rPr lang="en-US" dirty="0">
                    <a:solidFill>
                      <a:srgbClr val="FF0000"/>
                    </a:solidFill>
                  </a:rPr>
                  <a:t>deterministic</a:t>
                </a:r>
                <a:r>
                  <a:rPr lang="en-US" dirty="0"/>
                  <a:t> and </a:t>
                </a:r>
                <a:r>
                  <a:rPr lang="en-US" dirty="0">
                    <a:solidFill>
                      <a:srgbClr val="0070C0"/>
                    </a:solidFill>
                  </a:rPr>
                  <a:t>X </a:t>
                </a:r>
                <a:r>
                  <a:rPr lang="en-US" dirty="0">
                    <a:solidFill>
                      <a:srgbClr val="FF0000"/>
                    </a:solidFill>
                  </a:rPr>
                  <a:t>is random</a:t>
                </a: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DC739F4-837F-3732-E838-819D796836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014" y="4732634"/>
                <a:ext cx="3902828" cy="1792157"/>
              </a:xfrm>
              <a:prstGeom prst="rect">
                <a:avLst/>
              </a:prstGeom>
              <a:blipFill>
                <a:blip r:embed="rId9"/>
                <a:stretch>
                  <a:fillRect l="-1299" t="-1408" b="-28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2DDB20CF-F8E3-259B-4B75-9D55EE6294A2}"/>
                  </a:ext>
                </a:extLst>
              </p:cNvPr>
              <p:cNvSpPr txBox="1"/>
              <p:nvPr/>
            </p:nvSpPr>
            <p:spPr>
              <a:xfrm>
                <a:off x="7109683" y="4427791"/>
                <a:ext cx="7618910" cy="7081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800" dirty="0">
                    <a:solidFill>
                      <a:srgbClr val="7030A0"/>
                    </a:solidFill>
                  </a:rPr>
                  <a:t>Step1: </a:t>
                </a:r>
                <a:r>
                  <a:rPr lang="en-US" sz="1800" dirty="0"/>
                  <a:t>Prove </a:t>
                </a:r>
              </a:p>
              <a:p>
                <a:r>
                  <a:rPr lang="en-US" dirty="0"/>
                  <a:t>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1" smtClean="0">
                        <a:latin typeface="Cambria Math" panose="02040503050406030204" pitchFamily="18" charset="0"/>
                      </a:rPr>
                      <m:t>Pr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</m:oMath>
                </a14:m>
                <a:r>
                  <a:rPr lang="en-US" sz="1800" dirty="0"/>
                  <a:t>fixed string can approx. </a:t>
                </a:r>
                <a:r>
                  <a:rPr lang="en-US" dirty="0">
                    <a:solidFill>
                      <a:srgbClr val="0070C0"/>
                    </a:solidFill>
                  </a:rPr>
                  <a:t>Enc(X)</a:t>
                </a:r>
                <a:r>
                  <a:rPr lang="en-US" dirty="0"/>
                  <a:t>]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sup>
                    </m:sSup>
                  </m:oMath>
                </a14:m>
                <a:r>
                  <a:rPr lang="en-US" sz="1800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2DDB20CF-F8E3-259B-4B75-9D55EE6294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9683" y="4427791"/>
                <a:ext cx="7618910" cy="708143"/>
              </a:xfrm>
              <a:prstGeom prst="rect">
                <a:avLst/>
              </a:prstGeom>
              <a:blipFill>
                <a:blip r:embed="rId10"/>
                <a:stretch>
                  <a:fillRect l="-666" t="-3509"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C68E275-A096-5AE4-1CC6-8B232A51C26F}"/>
                  </a:ext>
                </a:extLst>
              </p:cNvPr>
              <p:cNvSpPr txBox="1"/>
              <p:nvPr/>
            </p:nvSpPr>
            <p:spPr>
              <a:xfrm>
                <a:off x="7109683" y="5297829"/>
                <a:ext cx="7618910" cy="4071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800" dirty="0">
                    <a:solidFill>
                      <a:srgbClr val="7030A0"/>
                    </a:solidFill>
                  </a:rPr>
                  <a:t>Step2:</a:t>
                </a:r>
                <a:r>
                  <a:rPr lang="en-US" sz="1800" dirty="0"/>
                  <a:t> Union bound over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  <m:r>
                          <a:rPr lang="en-US" sz="18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18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US" sz="18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m:rPr>
                            <m:sty m:val="p"/>
                          </m:rPr>
                          <a:rPr lang="en-US" sz="18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  <m:r>
                          <a:rPr lang="en-US" sz="18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18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sz="1800" dirty="0"/>
                  <a:t> many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dirty="0"/>
                  <a:t>.</a:t>
                </a:r>
                <a:endParaRPr 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C68E275-A096-5AE4-1CC6-8B232A51C2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9683" y="5297829"/>
                <a:ext cx="7618910" cy="407163"/>
              </a:xfrm>
              <a:prstGeom prst="rect">
                <a:avLst/>
              </a:prstGeom>
              <a:blipFill>
                <a:blip r:embed="rId11"/>
                <a:stretch>
                  <a:fillRect l="-666" b="-212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C320F1B-2560-B6D4-5D72-091991EC6E0D}"/>
                  </a:ext>
                </a:extLst>
              </p:cNvPr>
              <p:cNvSpPr txBox="1"/>
              <p:nvPr/>
            </p:nvSpPr>
            <p:spPr>
              <a:xfrm>
                <a:off x="3956178" y="2708621"/>
                <a:ext cx="761891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4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Enc</m:t>
                    </m:r>
                  </m:oMath>
                </a14:m>
                <a:r>
                  <a:rPr lang="en-US" sz="1400" dirty="0"/>
                  <a:t> is a </a:t>
                </a:r>
              </a:p>
              <a:p>
                <a:r>
                  <a:rPr lang="en-US" sz="1400" dirty="0"/>
                  <a:t>list-decodable code</a:t>
                </a: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C320F1B-2560-B6D4-5D72-091991EC6E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6178" y="2708621"/>
                <a:ext cx="7618910" cy="523220"/>
              </a:xfrm>
              <a:prstGeom prst="rect">
                <a:avLst/>
              </a:prstGeom>
              <a:blipFill>
                <a:blip r:embed="rId12"/>
                <a:stretch>
                  <a:fillRect l="-166" t="-2381" b="-1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2C57719-2198-C8A5-EAB8-06FA2EDEC8F5}"/>
                  </a:ext>
                </a:extLst>
              </p:cNvPr>
              <p:cNvSpPr txBox="1"/>
              <p:nvPr/>
            </p:nvSpPr>
            <p:spPr>
              <a:xfrm>
                <a:off x="7109683" y="6003046"/>
                <a:ext cx="761891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800" dirty="0">
                    <a:solidFill>
                      <a:srgbClr val="7030A0"/>
                    </a:solidFill>
                  </a:rPr>
                  <a:t>Step3:</a:t>
                </a:r>
                <a:r>
                  <a:rPr lang="en-US" dirty="0"/>
                  <a:t> Conclude that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does not exist.</a:t>
                </a: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2C57719-2198-C8A5-EAB8-06FA2EDEC8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9683" y="6003046"/>
                <a:ext cx="7618910" cy="369332"/>
              </a:xfrm>
              <a:prstGeom prst="rect">
                <a:avLst/>
              </a:prstGeom>
              <a:blipFill>
                <a:blip r:embed="rId13"/>
                <a:stretch>
                  <a:fillRect l="-666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88800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34" grpId="0"/>
      <p:bldP spid="35" grpId="0"/>
      <p:bldP spid="38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6E8C3E-74C0-ED16-9651-F20FDF4492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85B8DC-AE3F-342D-3A03-E0FA27866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[Hirahara’18]</a:t>
            </a:r>
          </a:p>
        </p:txBody>
      </p:sp>
      <p:pic>
        <p:nvPicPr>
          <p:cNvPr id="3" name="Picture 2" descr="About the Author: Theory of Computing: An Open Access Electronic Journal in  Theoretical Computer Science">
            <a:hlinkClick r:id="rId2"/>
            <a:extLst>
              <a:ext uri="{FF2B5EF4-FFF2-40B4-BE49-F238E27FC236}">
                <a16:creationId xmlns:a16="http://schemas.microsoft.com/office/drawing/2014/main" id="{F95DD32A-0B46-C0A4-34B3-3172D8F84D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2334" y="876300"/>
            <a:ext cx="1905000" cy="255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06A4577-2C06-9212-BA2C-92BE6B04851A}"/>
              </a:ext>
            </a:extLst>
          </p:cNvPr>
          <p:cNvSpPr txBox="1"/>
          <p:nvPr/>
        </p:nvSpPr>
        <p:spPr>
          <a:xfrm>
            <a:off x="9142927" y="3570843"/>
            <a:ext cx="60981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inherit"/>
              </a:rPr>
              <a:t>Shuichi </a:t>
            </a:r>
            <a:r>
              <a:rPr lang="en-US" b="1" dirty="0" err="1">
                <a:solidFill>
                  <a:srgbClr val="000000"/>
                </a:solidFill>
                <a:highlight>
                  <a:srgbClr val="FFFFFF"/>
                </a:highlight>
                <a:latin typeface="inherit"/>
              </a:rPr>
              <a:t>HIrahara</a:t>
            </a:r>
            <a:endParaRPr lang="en-US" b="1" dirty="0">
              <a:solidFill>
                <a:srgbClr val="000000"/>
              </a:solidFill>
              <a:highlight>
                <a:srgbClr val="FFFFFF"/>
              </a:highlight>
              <a:latin typeface="inheri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B520D7-D6A7-0D18-577E-06626EF9F83A}"/>
              </a:ext>
            </a:extLst>
          </p:cNvPr>
          <p:cNvSpPr txBox="1"/>
          <p:nvPr/>
        </p:nvSpPr>
        <p:spPr>
          <a:xfrm>
            <a:off x="1007806" y="1352134"/>
            <a:ext cx="7620000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1" indent="0">
              <a:buNone/>
            </a:pPr>
            <a:r>
              <a:rPr lang="en-US" sz="2000" dirty="0"/>
              <a:t> “</a:t>
            </a:r>
            <a:r>
              <a:rPr lang="en-US" sz="2000" i="1" dirty="0"/>
              <a:t>Non-black-box Worst-case to Average-case Reductions within NP</a:t>
            </a:r>
            <a:r>
              <a:rPr lang="en-US" sz="2000" dirty="0"/>
              <a:t>”</a:t>
            </a:r>
          </a:p>
          <a:p>
            <a:pPr lvl="1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C51EEC3-AD1D-F63F-332B-2D2EF9AC35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0887" y="2952516"/>
            <a:ext cx="674420" cy="45389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2DDA371-C257-FDD1-4033-EA03842D6C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9417" y="2088024"/>
            <a:ext cx="3196257" cy="141263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B0F42F6-0B43-0DB0-DF7C-E7008AAAEC23}"/>
              </a:ext>
            </a:extLst>
          </p:cNvPr>
          <p:cNvSpPr txBox="1"/>
          <p:nvPr/>
        </p:nvSpPr>
        <p:spPr>
          <a:xfrm>
            <a:off x="7102928" y="3030582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C8F395B-9A5F-3718-EAD9-8D57CC0BF845}"/>
                  </a:ext>
                </a:extLst>
              </p:cNvPr>
              <p:cNvSpPr txBox="1"/>
              <p:nvPr/>
            </p:nvSpPr>
            <p:spPr>
              <a:xfrm>
                <a:off x="609599" y="3531654"/>
                <a:ext cx="3786051" cy="21481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800" dirty="0"/>
                  <a:t>An algorithm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1800" dirty="0"/>
                  <a:t> that on input </a:t>
                </a:r>
                <a:r>
                  <a:rPr lang="en-US" sz="1800" dirty="0">
                    <a:solidFill>
                      <a:schemeClr val="accent1"/>
                    </a:solidFill>
                  </a:rPr>
                  <a:t>x</a:t>
                </a:r>
                <a:r>
                  <a:rPr lang="en-US" sz="1800" dirty="0"/>
                  <a:t>:</a:t>
                </a:r>
              </a:p>
              <a:p>
                <a:endParaRPr lang="en-US" sz="1800" dirty="0"/>
              </a:p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−0.1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e>
                    </m:rad>
                  </m:oMath>
                </a14:m>
                <a:r>
                  <a:rPr lang="en-US" dirty="0"/>
                  <a:t>,</a:t>
                </a:r>
              </a:p>
              <a:p>
                <a:r>
                  <a:rPr lang="en-US" dirty="0"/>
                  <a:t>	output 0.</a:t>
                </a:r>
              </a:p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≥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0.1</m:t>
                    </m:r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</m:e>
                    </m:rad>
                  </m:oMath>
                </a14:m>
                <a:r>
                  <a:rPr lang="en-US" dirty="0"/>
                  <a:t>,</a:t>
                </a:r>
              </a:p>
              <a:p>
                <a:r>
                  <a:rPr lang="en-US" dirty="0"/>
                  <a:t>	output </a:t>
                </a:r>
                <a:r>
                  <a:rPr lang="en-US" dirty="0">
                    <a:solidFill>
                      <a:srgbClr val="FF0000"/>
                    </a:solidFill>
                  </a:rPr>
                  <a:t>1</a:t>
                </a:r>
                <a:r>
                  <a:rPr lang="en-US" dirty="0">
                    <a:solidFill>
                      <a:schemeClr val="accent2"/>
                    </a:solidFill>
                  </a:rPr>
                  <a:t> for most x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C8F395B-9A5F-3718-EAD9-8D57CC0BF8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599" y="3531654"/>
                <a:ext cx="3786051" cy="2148152"/>
              </a:xfrm>
              <a:prstGeom prst="rect">
                <a:avLst/>
              </a:prstGeom>
              <a:blipFill>
                <a:blip r:embed="rId6"/>
                <a:stretch>
                  <a:fillRect l="-1338" t="-5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F1B874D-FC47-6FDE-65EC-1009A71FBE2B}"/>
              </a:ext>
            </a:extLst>
          </p:cNvPr>
          <p:cNvCxnSpPr>
            <a:cxnSpLocks/>
          </p:cNvCxnSpPr>
          <p:nvPr/>
        </p:nvCxnSpPr>
        <p:spPr>
          <a:xfrm>
            <a:off x="3904761" y="2791498"/>
            <a:ext cx="1847461" cy="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449BD08-173B-90A3-F7FD-B10D98ED92C5}"/>
              </a:ext>
            </a:extLst>
          </p:cNvPr>
          <p:cNvSpPr txBox="1"/>
          <p:nvPr/>
        </p:nvSpPr>
        <p:spPr>
          <a:xfrm>
            <a:off x="4189756" y="2383019"/>
            <a:ext cx="18474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We want…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732826D-A13F-EA40-2EED-8336A52601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9758" y="2085182"/>
            <a:ext cx="3196257" cy="141263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8FEF289-5057-0651-BA69-3F52D2AF4BD7}"/>
                  </a:ext>
                </a:extLst>
              </p:cNvPr>
              <p:cNvSpPr txBox="1"/>
              <p:nvPr/>
            </p:nvSpPr>
            <p:spPr>
              <a:xfrm>
                <a:off x="5534860" y="3567429"/>
                <a:ext cx="3786051" cy="20549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800" dirty="0"/>
                  <a:t>An algorithm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′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1800" dirty="0"/>
                  <a:t> that on input </a:t>
                </a:r>
                <a:r>
                  <a:rPr lang="en-US" sz="1800" dirty="0">
                    <a:solidFill>
                      <a:schemeClr val="accent1"/>
                    </a:solidFill>
                  </a:rPr>
                  <a:t>x</a:t>
                </a:r>
                <a:r>
                  <a:rPr lang="en-US" sz="1800" dirty="0"/>
                  <a:t>:</a:t>
                </a:r>
              </a:p>
              <a:p>
                <a:endParaRPr lang="en-US" sz="1800" dirty="0"/>
              </a:p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rad>
                  </m:oMath>
                </a14:m>
                <a:endParaRPr lang="en-US" dirty="0"/>
              </a:p>
              <a:p>
                <a:r>
                  <a:rPr lang="en-US" dirty="0"/>
                  <a:t>	output 0.</a:t>
                </a:r>
              </a:p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, </a:t>
                </a:r>
              </a:p>
              <a:p>
                <a:r>
                  <a:rPr lang="en-US" dirty="0"/>
                  <a:t>	output </a:t>
                </a:r>
                <a:r>
                  <a:rPr lang="en-US" dirty="0">
                    <a:solidFill>
                      <a:srgbClr val="FF0000"/>
                    </a:solidFill>
                  </a:rPr>
                  <a:t>1</a:t>
                </a:r>
                <a:r>
                  <a:rPr lang="en-US" dirty="0">
                    <a:solidFill>
                      <a:schemeClr val="accent2"/>
                    </a:solidFill>
                  </a:rPr>
                  <a:t> for all x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8FEF289-5057-0651-BA69-3F52D2AF4B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4860" y="3567429"/>
                <a:ext cx="3786051" cy="2054986"/>
              </a:xfrm>
              <a:prstGeom prst="rect">
                <a:avLst/>
              </a:prstGeom>
              <a:blipFill>
                <a:blip r:embed="rId7"/>
                <a:stretch>
                  <a:fillRect l="-1003" t="-12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A9FAEC22-9548-656D-C1AA-008EF96861BC}"/>
              </a:ext>
            </a:extLst>
          </p:cNvPr>
          <p:cNvSpPr txBox="1"/>
          <p:nvPr/>
        </p:nvSpPr>
        <p:spPr>
          <a:xfrm>
            <a:off x="1240708" y="5479868"/>
            <a:ext cx="1678840" cy="3834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i="1" dirty="0">
                <a:solidFill>
                  <a:srgbClr val="FF0000"/>
                </a:solidFill>
              </a:rPr>
              <a:t>Average-case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A8AB8EE-28BF-D818-DC4C-600354F27FC2}"/>
              </a:ext>
            </a:extLst>
          </p:cNvPr>
          <p:cNvSpPr txBox="1"/>
          <p:nvPr/>
        </p:nvSpPr>
        <p:spPr>
          <a:xfrm>
            <a:off x="6588466" y="5479867"/>
            <a:ext cx="1678840" cy="3834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i="1" dirty="0">
                <a:solidFill>
                  <a:srgbClr val="FF0000"/>
                </a:solidFill>
              </a:rPr>
              <a:t>Worst-case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4" name="Donut 23">
            <a:extLst>
              <a:ext uri="{FF2B5EF4-FFF2-40B4-BE49-F238E27FC236}">
                <a16:creationId xmlns:a16="http://schemas.microsoft.com/office/drawing/2014/main" id="{BEBAE3EE-BC2C-DFD6-BEE6-759F8FE8911E}"/>
              </a:ext>
            </a:extLst>
          </p:cNvPr>
          <p:cNvSpPr/>
          <p:nvPr/>
        </p:nvSpPr>
        <p:spPr>
          <a:xfrm>
            <a:off x="6069129" y="2249041"/>
            <a:ext cx="1127854" cy="1121175"/>
          </a:xfrm>
          <a:prstGeom prst="donut">
            <a:avLst>
              <a:gd name="adj" fmla="val 23083"/>
            </a:avLst>
          </a:prstGeom>
          <a:pattFill prst="solidDmnd">
            <a:fgClr>
              <a:srgbClr val="0070C0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FD6B3FEF-B1BA-A3EA-CCB8-8E2FB7582535}"/>
              </a:ext>
            </a:extLst>
          </p:cNvPr>
          <p:cNvSpPr/>
          <p:nvPr/>
        </p:nvSpPr>
        <p:spPr>
          <a:xfrm>
            <a:off x="2360724" y="2383019"/>
            <a:ext cx="261257" cy="24685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6FA36EB-CE4A-A1CB-A3FD-21CD2880FCC8}"/>
              </a:ext>
            </a:extLst>
          </p:cNvPr>
          <p:cNvSpPr/>
          <p:nvPr/>
        </p:nvSpPr>
        <p:spPr>
          <a:xfrm>
            <a:off x="2610637" y="2963916"/>
            <a:ext cx="168099" cy="15883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9D148E5F-9FEE-37BE-9C05-D1793C23DA72}"/>
              </a:ext>
            </a:extLst>
          </p:cNvPr>
          <p:cNvSpPr/>
          <p:nvPr/>
        </p:nvSpPr>
        <p:spPr>
          <a:xfrm>
            <a:off x="3134426" y="2383018"/>
            <a:ext cx="432310" cy="4084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4E9D868A-45F7-BA91-367A-A4A289F70D10}"/>
              </a:ext>
            </a:extLst>
          </p:cNvPr>
          <p:cNvSpPr/>
          <p:nvPr/>
        </p:nvSpPr>
        <p:spPr>
          <a:xfrm>
            <a:off x="3305479" y="3005952"/>
            <a:ext cx="261257" cy="24685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53D95D5-8D3E-6B81-A590-AB7E37B50D4D}"/>
              </a:ext>
            </a:extLst>
          </p:cNvPr>
          <p:cNvSpPr txBox="1"/>
          <p:nvPr/>
        </p:nvSpPr>
        <p:spPr>
          <a:xfrm>
            <a:off x="3812536" y="2791495"/>
            <a:ext cx="22777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Some transformation</a:t>
            </a:r>
          </a:p>
        </p:txBody>
      </p:sp>
    </p:spTree>
    <p:extLst>
      <p:ext uri="{BB962C8B-B14F-4D97-AF65-F5344CB8AC3E}">
        <p14:creationId xmlns:p14="http://schemas.microsoft.com/office/powerpoint/2010/main" val="4020177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8" grpId="0"/>
      <p:bldP spid="20" grpId="0"/>
      <p:bldP spid="22" grpId="0"/>
      <p:bldP spid="23" grpId="0"/>
      <p:bldP spid="24" grpId="0" animBg="1"/>
      <p:bldP spid="25" grpId="0" animBg="1"/>
      <p:bldP spid="26" grpId="0" animBg="1"/>
      <p:bldP spid="27" grpId="0" animBg="1"/>
      <p:bldP spid="28" grpId="0" animBg="1"/>
      <p:bldP spid="29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6E8C3E-74C0-ED16-9651-F20FDF4492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85B8DC-AE3F-342D-3A03-E0FA27866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[Hirahara’18]</a:t>
            </a:r>
          </a:p>
        </p:txBody>
      </p:sp>
      <p:pic>
        <p:nvPicPr>
          <p:cNvPr id="3" name="Picture 2" descr="About the Author: Theory of Computing: An Open Access Electronic Journal in  Theoretical Computer Science">
            <a:hlinkClick r:id="rId2"/>
            <a:extLst>
              <a:ext uri="{FF2B5EF4-FFF2-40B4-BE49-F238E27FC236}">
                <a16:creationId xmlns:a16="http://schemas.microsoft.com/office/drawing/2014/main" id="{F95DD32A-0B46-C0A4-34B3-3172D8F84D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2334" y="876300"/>
            <a:ext cx="1905000" cy="255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06A4577-2C06-9212-BA2C-92BE6B04851A}"/>
              </a:ext>
            </a:extLst>
          </p:cNvPr>
          <p:cNvSpPr txBox="1"/>
          <p:nvPr/>
        </p:nvSpPr>
        <p:spPr>
          <a:xfrm>
            <a:off x="9142927" y="3570843"/>
            <a:ext cx="60981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inherit"/>
              </a:rPr>
              <a:t>Shuichi </a:t>
            </a:r>
            <a:r>
              <a:rPr lang="en-US" b="1" dirty="0" err="1">
                <a:solidFill>
                  <a:srgbClr val="000000"/>
                </a:solidFill>
                <a:highlight>
                  <a:srgbClr val="FFFFFF"/>
                </a:highlight>
                <a:latin typeface="inherit"/>
              </a:rPr>
              <a:t>HIrahara</a:t>
            </a:r>
            <a:endParaRPr lang="en-US" b="1" dirty="0">
              <a:solidFill>
                <a:srgbClr val="000000"/>
              </a:solidFill>
              <a:highlight>
                <a:srgbClr val="FFFFFF"/>
              </a:highlight>
              <a:latin typeface="inheri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B520D7-D6A7-0D18-577E-06626EF9F83A}"/>
              </a:ext>
            </a:extLst>
          </p:cNvPr>
          <p:cNvSpPr txBox="1"/>
          <p:nvPr/>
        </p:nvSpPr>
        <p:spPr>
          <a:xfrm>
            <a:off x="1007806" y="1352134"/>
            <a:ext cx="7620000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1" indent="0">
              <a:buNone/>
            </a:pPr>
            <a:r>
              <a:rPr lang="en-US" sz="2000" dirty="0"/>
              <a:t> “</a:t>
            </a:r>
            <a:r>
              <a:rPr lang="en-US" sz="2000" i="1" dirty="0"/>
              <a:t>Non-black-box Worst-case to Average-case Reductions within NP</a:t>
            </a:r>
            <a:r>
              <a:rPr lang="en-US" sz="2000" dirty="0"/>
              <a:t>”</a:t>
            </a:r>
          </a:p>
          <a:p>
            <a:pPr lvl="1"/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2DDA371-C257-FDD1-4033-EA03842D6C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9154" y="2075884"/>
            <a:ext cx="3196257" cy="1412631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F1B874D-FC47-6FDE-65EC-1009A71FBE2B}"/>
              </a:ext>
            </a:extLst>
          </p:cNvPr>
          <p:cNvCxnSpPr>
            <a:cxnSpLocks/>
          </p:cNvCxnSpPr>
          <p:nvPr/>
        </p:nvCxnSpPr>
        <p:spPr>
          <a:xfrm flipH="1">
            <a:off x="3930182" y="2694473"/>
            <a:ext cx="1733411" cy="2841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9FAEC22-9548-656D-C1AA-008EF96861BC}"/>
              </a:ext>
            </a:extLst>
          </p:cNvPr>
          <p:cNvSpPr txBox="1"/>
          <p:nvPr/>
        </p:nvSpPr>
        <p:spPr>
          <a:xfrm>
            <a:off x="6290445" y="5467728"/>
            <a:ext cx="1678840" cy="3834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i="1" dirty="0">
                <a:solidFill>
                  <a:srgbClr val="FF0000"/>
                </a:solidFill>
              </a:rPr>
              <a:t>Average-case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FD6B3FEF-B1BA-A3EA-CCB8-8E2FB7582535}"/>
              </a:ext>
            </a:extLst>
          </p:cNvPr>
          <p:cNvSpPr/>
          <p:nvPr/>
        </p:nvSpPr>
        <p:spPr>
          <a:xfrm>
            <a:off x="7410461" y="2370879"/>
            <a:ext cx="261257" cy="24685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6FA36EB-CE4A-A1CB-A3FD-21CD2880FCC8}"/>
              </a:ext>
            </a:extLst>
          </p:cNvPr>
          <p:cNvSpPr/>
          <p:nvPr/>
        </p:nvSpPr>
        <p:spPr>
          <a:xfrm>
            <a:off x="853615" y="2245461"/>
            <a:ext cx="168099" cy="15883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9D148E5F-9FEE-37BE-9C05-D1793C23DA72}"/>
              </a:ext>
            </a:extLst>
          </p:cNvPr>
          <p:cNvSpPr/>
          <p:nvPr/>
        </p:nvSpPr>
        <p:spPr>
          <a:xfrm>
            <a:off x="8184163" y="2370878"/>
            <a:ext cx="432310" cy="4084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4E9D868A-45F7-BA91-367A-A4A289F70D10}"/>
              </a:ext>
            </a:extLst>
          </p:cNvPr>
          <p:cNvSpPr/>
          <p:nvPr/>
        </p:nvSpPr>
        <p:spPr>
          <a:xfrm>
            <a:off x="1548457" y="2287497"/>
            <a:ext cx="261257" cy="24685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2200EC7-1F5D-5ADB-4F3E-F1F8576C63CF}"/>
              </a:ext>
            </a:extLst>
          </p:cNvPr>
          <p:cNvSpPr txBox="1"/>
          <p:nvPr/>
        </p:nvSpPr>
        <p:spPr>
          <a:xfrm>
            <a:off x="1982396" y="3021284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08F0592E-40C4-64C1-4A90-3EA3483AA4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226" y="2075884"/>
            <a:ext cx="3196257" cy="141263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8CB8EF1-8649-AC0E-0C06-209A5EC50366}"/>
                  </a:ext>
                </a:extLst>
              </p:cNvPr>
              <p:cNvSpPr txBox="1"/>
              <p:nvPr/>
            </p:nvSpPr>
            <p:spPr>
              <a:xfrm>
                <a:off x="414328" y="3558131"/>
                <a:ext cx="3786051" cy="20549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800" dirty="0"/>
                  <a:t>An algorithm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′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1800" dirty="0"/>
                  <a:t> that on input </a:t>
                </a:r>
                <a:r>
                  <a:rPr lang="en-US" sz="1800" dirty="0">
                    <a:solidFill>
                      <a:schemeClr val="accent1"/>
                    </a:solidFill>
                  </a:rPr>
                  <a:t>x</a:t>
                </a:r>
                <a:r>
                  <a:rPr lang="en-US" sz="1800" dirty="0"/>
                  <a:t>:</a:t>
                </a:r>
              </a:p>
              <a:p>
                <a:endParaRPr lang="en-US" sz="1800" dirty="0"/>
              </a:p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rad>
                  </m:oMath>
                </a14:m>
                <a:endParaRPr lang="en-US" dirty="0"/>
              </a:p>
              <a:p>
                <a:r>
                  <a:rPr lang="en-US" dirty="0"/>
                  <a:t>	output 0.</a:t>
                </a:r>
              </a:p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, </a:t>
                </a:r>
              </a:p>
              <a:p>
                <a:r>
                  <a:rPr lang="en-US" dirty="0"/>
                  <a:t>	output </a:t>
                </a:r>
                <a:r>
                  <a:rPr lang="en-US" dirty="0">
                    <a:solidFill>
                      <a:srgbClr val="FF0000"/>
                    </a:solidFill>
                  </a:rPr>
                  <a:t>1</a:t>
                </a:r>
                <a:r>
                  <a:rPr lang="en-US" dirty="0">
                    <a:solidFill>
                      <a:schemeClr val="accent2"/>
                    </a:solidFill>
                  </a:rPr>
                  <a:t> for all x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8CB8EF1-8649-AC0E-0C06-209A5EC503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328" y="3558131"/>
                <a:ext cx="3786051" cy="2054986"/>
              </a:xfrm>
              <a:prstGeom prst="rect">
                <a:avLst/>
              </a:prstGeom>
              <a:blipFill>
                <a:blip r:embed="rId5"/>
                <a:stretch>
                  <a:fillRect l="-1338" t="-18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Box 30">
            <a:extLst>
              <a:ext uri="{FF2B5EF4-FFF2-40B4-BE49-F238E27FC236}">
                <a16:creationId xmlns:a16="http://schemas.microsoft.com/office/drawing/2014/main" id="{52588E15-6D59-446A-F9E1-6965D3145CB3}"/>
              </a:ext>
            </a:extLst>
          </p:cNvPr>
          <p:cNvSpPr txBox="1"/>
          <p:nvPr/>
        </p:nvSpPr>
        <p:spPr>
          <a:xfrm>
            <a:off x="1467934" y="5470569"/>
            <a:ext cx="1678840" cy="3834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i="1" dirty="0">
                <a:solidFill>
                  <a:srgbClr val="FF0000"/>
                </a:solidFill>
              </a:rPr>
              <a:t>Worst-case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2" name="Donut 31">
            <a:extLst>
              <a:ext uri="{FF2B5EF4-FFF2-40B4-BE49-F238E27FC236}">
                <a16:creationId xmlns:a16="http://schemas.microsoft.com/office/drawing/2014/main" id="{AD31EEB2-31BD-DB36-D55E-9B5FC2C75AC4}"/>
              </a:ext>
            </a:extLst>
          </p:cNvPr>
          <p:cNvSpPr/>
          <p:nvPr/>
        </p:nvSpPr>
        <p:spPr>
          <a:xfrm>
            <a:off x="948597" y="2239743"/>
            <a:ext cx="1127854" cy="1121175"/>
          </a:xfrm>
          <a:prstGeom prst="donut">
            <a:avLst>
              <a:gd name="adj" fmla="val 23083"/>
            </a:avLst>
          </a:prstGeom>
          <a:pattFill prst="solidDmnd">
            <a:fgClr>
              <a:srgbClr val="0070C0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753449A-59E8-91D3-6555-12DBC91FB5FF}"/>
              </a:ext>
            </a:extLst>
          </p:cNvPr>
          <p:cNvSpPr txBox="1"/>
          <p:nvPr/>
        </p:nvSpPr>
        <p:spPr>
          <a:xfrm>
            <a:off x="4195508" y="2344562"/>
            <a:ext cx="18474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We want…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2DAA317-E2F6-687E-E210-38555BC5BD08}"/>
              </a:ext>
            </a:extLst>
          </p:cNvPr>
          <p:cNvSpPr txBox="1"/>
          <p:nvPr/>
        </p:nvSpPr>
        <p:spPr>
          <a:xfrm>
            <a:off x="3818288" y="2753038"/>
            <a:ext cx="22777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Some transformation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9AD195A2-C8D2-B732-C6CE-E555C10E745B}"/>
              </a:ext>
            </a:extLst>
          </p:cNvPr>
          <p:cNvCxnSpPr>
            <a:cxnSpLocks/>
          </p:cNvCxnSpPr>
          <p:nvPr/>
        </p:nvCxnSpPr>
        <p:spPr>
          <a:xfrm>
            <a:off x="4000122" y="3176095"/>
            <a:ext cx="1659214" cy="0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316C2830-E2C1-612B-33C1-C315D29622F8}"/>
              </a:ext>
            </a:extLst>
          </p:cNvPr>
          <p:cNvSpPr txBox="1"/>
          <p:nvPr/>
        </p:nvSpPr>
        <p:spPr>
          <a:xfrm>
            <a:off x="4225584" y="3180377"/>
            <a:ext cx="22777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Reduction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24F0E15-6050-2593-931E-E89220522B20}"/>
                  </a:ext>
                </a:extLst>
              </p:cNvPr>
              <p:cNvSpPr txBox="1"/>
              <p:nvPr/>
            </p:nvSpPr>
            <p:spPr>
              <a:xfrm>
                <a:off x="5659336" y="3519514"/>
                <a:ext cx="3786051" cy="213571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800" dirty="0"/>
                  <a:t>An algorithm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sz="1800" dirty="0"/>
                  <a:t> that on input </a:t>
                </a:r>
                <a:r>
                  <a:rPr lang="en-US" dirty="0">
                    <a:solidFill>
                      <a:srgbClr val="7030A0"/>
                    </a:solidFill>
                  </a:rPr>
                  <a:t>y</a:t>
                </a:r>
                <a:r>
                  <a:rPr lang="en-US" sz="1800" dirty="0"/>
                  <a:t>:</a:t>
                </a:r>
              </a:p>
              <a:p>
                <a:r>
                  <a:rPr lang="en-US" sz="1800" dirty="0"/>
                  <a:t>(|</a:t>
                </a:r>
                <a:r>
                  <a:rPr lang="en-US" sz="1800" dirty="0">
                    <a:solidFill>
                      <a:srgbClr val="7030A0"/>
                    </a:solidFill>
                  </a:rPr>
                  <a:t>y</a:t>
                </a:r>
                <a:r>
                  <a:rPr lang="en-US" sz="1800" dirty="0"/>
                  <a:t>| = </a:t>
                </a:r>
                <a:r>
                  <a:rPr lang="en-US" sz="1800" dirty="0">
                    <a:solidFill>
                      <a:schemeClr val="accent2"/>
                    </a:solidFill>
                  </a:rPr>
                  <a:t>m</a:t>
                </a:r>
                <a:r>
                  <a:rPr lang="en-US" sz="1800" dirty="0"/>
                  <a:t>)</a:t>
                </a:r>
              </a:p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p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−0.1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rad>
                  </m:oMath>
                </a14:m>
                <a:r>
                  <a:rPr lang="en-US" dirty="0"/>
                  <a:t>,</a:t>
                </a:r>
              </a:p>
              <a:p>
                <a:r>
                  <a:rPr lang="en-US" dirty="0"/>
                  <a:t>	output 0.</a:t>
                </a:r>
              </a:p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p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p>
                    </m:sSup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≥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+0.1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rad>
                  </m:oMath>
                </a14:m>
                <a:r>
                  <a:rPr lang="en-US" dirty="0"/>
                  <a:t>,</a:t>
                </a:r>
              </a:p>
              <a:p>
                <a:r>
                  <a:rPr lang="en-US" dirty="0"/>
                  <a:t>	output </a:t>
                </a:r>
                <a:r>
                  <a:rPr lang="en-US" dirty="0">
                    <a:solidFill>
                      <a:srgbClr val="FF0000"/>
                    </a:solidFill>
                  </a:rPr>
                  <a:t>1</a:t>
                </a:r>
                <a:r>
                  <a:rPr lang="en-US" dirty="0">
                    <a:solidFill>
                      <a:schemeClr val="accent2"/>
                    </a:solidFill>
                  </a:rPr>
                  <a:t> for most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dirty="0">
                  <a:solidFill>
                    <a:schemeClr val="accent2"/>
                  </a:solidFill>
                </a:endParaRPr>
              </a:p>
              <a:p>
                <a:endParaRPr lang="en-US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24F0E15-6050-2593-931E-E89220522B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9336" y="3519514"/>
                <a:ext cx="3786051" cy="2135713"/>
              </a:xfrm>
              <a:prstGeom prst="rect">
                <a:avLst/>
              </a:prstGeom>
              <a:blipFill>
                <a:blip r:embed="rId6"/>
                <a:stretch>
                  <a:fillRect l="-1338" t="-5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74167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6E8C3E-74C0-ED16-9651-F20FDF4492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85B8DC-AE3F-342D-3A03-E0FA27866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[Hirahara’18]</a:t>
            </a:r>
          </a:p>
        </p:txBody>
      </p:sp>
      <p:pic>
        <p:nvPicPr>
          <p:cNvPr id="3" name="Picture 2" descr="About the Author: Theory of Computing: An Open Access Electronic Journal in  Theoretical Computer Science">
            <a:hlinkClick r:id="rId2"/>
            <a:extLst>
              <a:ext uri="{FF2B5EF4-FFF2-40B4-BE49-F238E27FC236}">
                <a16:creationId xmlns:a16="http://schemas.microsoft.com/office/drawing/2014/main" id="{F95DD32A-0B46-C0A4-34B3-3172D8F84D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2334" y="876300"/>
            <a:ext cx="1905000" cy="255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06A4577-2C06-9212-BA2C-92BE6B04851A}"/>
              </a:ext>
            </a:extLst>
          </p:cNvPr>
          <p:cNvSpPr txBox="1"/>
          <p:nvPr/>
        </p:nvSpPr>
        <p:spPr>
          <a:xfrm>
            <a:off x="9142927" y="3570843"/>
            <a:ext cx="60981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inherit"/>
              </a:rPr>
              <a:t>Shuichi </a:t>
            </a:r>
            <a:r>
              <a:rPr lang="en-US" b="1" dirty="0" err="1">
                <a:solidFill>
                  <a:srgbClr val="000000"/>
                </a:solidFill>
                <a:highlight>
                  <a:srgbClr val="FFFFFF"/>
                </a:highlight>
                <a:latin typeface="inherit"/>
              </a:rPr>
              <a:t>HIrahara</a:t>
            </a:r>
            <a:endParaRPr lang="en-US" b="1" dirty="0">
              <a:solidFill>
                <a:srgbClr val="000000"/>
              </a:solidFill>
              <a:highlight>
                <a:srgbClr val="FFFFFF"/>
              </a:highlight>
              <a:latin typeface="inheri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B520D7-D6A7-0D18-577E-06626EF9F83A}"/>
              </a:ext>
            </a:extLst>
          </p:cNvPr>
          <p:cNvSpPr txBox="1"/>
          <p:nvPr/>
        </p:nvSpPr>
        <p:spPr>
          <a:xfrm>
            <a:off x="1007806" y="1352134"/>
            <a:ext cx="7620000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1" indent="0">
              <a:buNone/>
            </a:pPr>
            <a:r>
              <a:rPr lang="en-US" sz="2000" dirty="0"/>
              <a:t> “</a:t>
            </a:r>
            <a:r>
              <a:rPr lang="en-US" sz="2000" i="1" dirty="0"/>
              <a:t>Non-black-box Worst-case to Average-case Reductions within NP</a:t>
            </a:r>
            <a:r>
              <a:rPr lang="en-US" sz="2000" dirty="0"/>
              <a:t>”</a:t>
            </a:r>
          </a:p>
          <a:p>
            <a:pPr lvl="1"/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2DDA371-C257-FDD1-4033-EA03842D6C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9154" y="2075884"/>
            <a:ext cx="3196257" cy="141263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C8F395B-9A5F-3718-EAD9-8D57CC0BF845}"/>
                  </a:ext>
                </a:extLst>
              </p:cNvPr>
              <p:cNvSpPr txBox="1"/>
              <p:nvPr/>
            </p:nvSpPr>
            <p:spPr>
              <a:xfrm>
                <a:off x="5659336" y="3519514"/>
                <a:ext cx="3786051" cy="213571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800" dirty="0"/>
                  <a:t>An algorithm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sz="1800" dirty="0"/>
                  <a:t> that on input </a:t>
                </a:r>
                <a:r>
                  <a:rPr lang="en-US" dirty="0">
                    <a:solidFill>
                      <a:srgbClr val="7030A0"/>
                    </a:solidFill>
                  </a:rPr>
                  <a:t>y</a:t>
                </a:r>
                <a:r>
                  <a:rPr lang="en-US" sz="1800" dirty="0"/>
                  <a:t>:</a:t>
                </a:r>
              </a:p>
              <a:p>
                <a:r>
                  <a:rPr lang="en-US" sz="1800" dirty="0"/>
                  <a:t>(|</a:t>
                </a:r>
                <a:r>
                  <a:rPr lang="en-US" sz="1800" dirty="0">
                    <a:solidFill>
                      <a:srgbClr val="7030A0"/>
                    </a:solidFill>
                  </a:rPr>
                  <a:t>y</a:t>
                </a:r>
                <a:r>
                  <a:rPr lang="en-US" sz="1800" dirty="0"/>
                  <a:t>| = </a:t>
                </a:r>
                <a:r>
                  <a:rPr lang="en-US" sz="1800" dirty="0">
                    <a:solidFill>
                      <a:schemeClr val="accent2"/>
                    </a:solidFill>
                  </a:rPr>
                  <a:t>m</a:t>
                </a:r>
                <a:r>
                  <a:rPr lang="en-US" sz="1800" dirty="0"/>
                  <a:t>)</a:t>
                </a:r>
              </a:p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p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−0.1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rad>
                  </m:oMath>
                </a14:m>
                <a:r>
                  <a:rPr lang="en-US" dirty="0"/>
                  <a:t>,</a:t>
                </a:r>
              </a:p>
              <a:p>
                <a:r>
                  <a:rPr lang="en-US" dirty="0"/>
                  <a:t>	output 0.</a:t>
                </a:r>
              </a:p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p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p>
                    </m:sSup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≥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+0.1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rad>
                  </m:oMath>
                </a14:m>
                <a:r>
                  <a:rPr lang="en-US" dirty="0"/>
                  <a:t>,</a:t>
                </a:r>
              </a:p>
              <a:p>
                <a:r>
                  <a:rPr lang="en-US" dirty="0"/>
                  <a:t>	output </a:t>
                </a:r>
                <a:r>
                  <a:rPr lang="en-US" dirty="0">
                    <a:solidFill>
                      <a:srgbClr val="FF0000"/>
                    </a:solidFill>
                  </a:rPr>
                  <a:t>1</a:t>
                </a:r>
                <a:r>
                  <a:rPr lang="en-US" dirty="0">
                    <a:solidFill>
                      <a:schemeClr val="accent2"/>
                    </a:solidFill>
                  </a:rPr>
                  <a:t> for most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dirty="0">
                  <a:solidFill>
                    <a:schemeClr val="accent2"/>
                  </a:solidFill>
                </a:endParaRPr>
              </a:p>
              <a:p>
                <a:endParaRPr lang="en-US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C8F395B-9A5F-3718-EAD9-8D57CC0BF8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9336" y="3519514"/>
                <a:ext cx="3786051" cy="2135713"/>
              </a:xfrm>
              <a:prstGeom prst="rect">
                <a:avLst/>
              </a:prstGeom>
              <a:blipFill>
                <a:blip r:embed="rId5"/>
                <a:stretch>
                  <a:fillRect l="-1338" t="-5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A9FAEC22-9548-656D-C1AA-008EF96861BC}"/>
              </a:ext>
            </a:extLst>
          </p:cNvPr>
          <p:cNvSpPr txBox="1"/>
          <p:nvPr/>
        </p:nvSpPr>
        <p:spPr>
          <a:xfrm>
            <a:off x="6290445" y="5467728"/>
            <a:ext cx="1678840" cy="3834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i="1" dirty="0">
                <a:solidFill>
                  <a:srgbClr val="FF0000"/>
                </a:solidFill>
              </a:rPr>
              <a:t>Distinguisher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FD6B3FEF-B1BA-A3EA-CCB8-8E2FB7582535}"/>
              </a:ext>
            </a:extLst>
          </p:cNvPr>
          <p:cNvSpPr/>
          <p:nvPr/>
        </p:nvSpPr>
        <p:spPr>
          <a:xfrm>
            <a:off x="7410461" y="2370879"/>
            <a:ext cx="261257" cy="24685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6FA36EB-CE4A-A1CB-A3FD-21CD2880FCC8}"/>
              </a:ext>
            </a:extLst>
          </p:cNvPr>
          <p:cNvSpPr/>
          <p:nvPr/>
        </p:nvSpPr>
        <p:spPr>
          <a:xfrm>
            <a:off x="853615" y="2245461"/>
            <a:ext cx="168099" cy="15883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9D148E5F-9FEE-37BE-9C05-D1793C23DA72}"/>
              </a:ext>
            </a:extLst>
          </p:cNvPr>
          <p:cNvSpPr/>
          <p:nvPr/>
        </p:nvSpPr>
        <p:spPr>
          <a:xfrm>
            <a:off x="8184163" y="2370878"/>
            <a:ext cx="432310" cy="4084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4E9D868A-45F7-BA91-367A-A4A289F70D10}"/>
              </a:ext>
            </a:extLst>
          </p:cNvPr>
          <p:cNvSpPr/>
          <p:nvPr/>
        </p:nvSpPr>
        <p:spPr>
          <a:xfrm>
            <a:off x="1548457" y="2287497"/>
            <a:ext cx="261257" cy="24685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2200EC7-1F5D-5ADB-4F3E-F1F8576C63CF}"/>
              </a:ext>
            </a:extLst>
          </p:cNvPr>
          <p:cNvSpPr txBox="1"/>
          <p:nvPr/>
        </p:nvSpPr>
        <p:spPr>
          <a:xfrm>
            <a:off x="1982396" y="3021284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08F0592E-40C4-64C1-4A90-3EA3483AA4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226" y="2075884"/>
            <a:ext cx="3196257" cy="141263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8CB8EF1-8649-AC0E-0C06-209A5EC50366}"/>
                  </a:ext>
                </a:extLst>
              </p:cNvPr>
              <p:cNvSpPr txBox="1"/>
              <p:nvPr/>
            </p:nvSpPr>
            <p:spPr>
              <a:xfrm>
                <a:off x="414328" y="3558131"/>
                <a:ext cx="3786051" cy="20549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800" dirty="0"/>
                  <a:t>An algorithm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′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1800" dirty="0"/>
                  <a:t> that on input </a:t>
                </a:r>
                <a:r>
                  <a:rPr lang="en-US" sz="1800" dirty="0">
                    <a:solidFill>
                      <a:schemeClr val="accent1"/>
                    </a:solidFill>
                  </a:rPr>
                  <a:t>x</a:t>
                </a:r>
                <a:r>
                  <a:rPr lang="en-US" sz="1800" dirty="0"/>
                  <a:t>:</a:t>
                </a:r>
              </a:p>
              <a:p>
                <a:endParaRPr lang="en-US" sz="1800" dirty="0"/>
              </a:p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rad>
                  </m:oMath>
                </a14:m>
                <a:endParaRPr lang="en-US" dirty="0"/>
              </a:p>
              <a:p>
                <a:r>
                  <a:rPr lang="en-US" dirty="0"/>
                  <a:t>	output 0.</a:t>
                </a:r>
              </a:p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, </a:t>
                </a:r>
              </a:p>
              <a:p>
                <a:r>
                  <a:rPr lang="en-US" dirty="0"/>
                  <a:t>	output </a:t>
                </a:r>
                <a:r>
                  <a:rPr lang="en-US" dirty="0">
                    <a:solidFill>
                      <a:srgbClr val="FF0000"/>
                    </a:solidFill>
                  </a:rPr>
                  <a:t>1</a:t>
                </a:r>
                <a:r>
                  <a:rPr lang="en-US" dirty="0">
                    <a:solidFill>
                      <a:schemeClr val="accent2"/>
                    </a:solidFill>
                  </a:rPr>
                  <a:t> for all x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8CB8EF1-8649-AC0E-0C06-209A5EC503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328" y="3558131"/>
                <a:ext cx="3786051" cy="2054986"/>
              </a:xfrm>
              <a:prstGeom prst="rect">
                <a:avLst/>
              </a:prstGeom>
              <a:blipFill>
                <a:blip r:embed="rId6"/>
                <a:stretch>
                  <a:fillRect l="-1338" t="-18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Box 30">
            <a:extLst>
              <a:ext uri="{FF2B5EF4-FFF2-40B4-BE49-F238E27FC236}">
                <a16:creationId xmlns:a16="http://schemas.microsoft.com/office/drawing/2014/main" id="{52588E15-6D59-446A-F9E1-6965D3145CB3}"/>
              </a:ext>
            </a:extLst>
          </p:cNvPr>
          <p:cNvSpPr txBox="1"/>
          <p:nvPr/>
        </p:nvSpPr>
        <p:spPr>
          <a:xfrm>
            <a:off x="1366565" y="5436845"/>
            <a:ext cx="1678840" cy="3834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i="1" dirty="0">
                <a:solidFill>
                  <a:srgbClr val="FF0000"/>
                </a:solidFill>
              </a:rPr>
              <a:t>Worst-case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2" name="Donut 31">
            <a:extLst>
              <a:ext uri="{FF2B5EF4-FFF2-40B4-BE49-F238E27FC236}">
                <a16:creationId xmlns:a16="http://schemas.microsoft.com/office/drawing/2014/main" id="{AD31EEB2-31BD-DB36-D55E-9B5FC2C75AC4}"/>
              </a:ext>
            </a:extLst>
          </p:cNvPr>
          <p:cNvSpPr/>
          <p:nvPr/>
        </p:nvSpPr>
        <p:spPr>
          <a:xfrm>
            <a:off x="948597" y="2239743"/>
            <a:ext cx="1127854" cy="1121175"/>
          </a:xfrm>
          <a:prstGeom prst="donut">
            <a:avLst>
              <a:gd name="adj" fmla="val 23083"/>
            </a:avLst>
          </a:prstGeom>
          <a:pattFill prst="solidDmnd">
            <a:fgClr>
              <a:srgbClr val="0070C0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9AD195A2-C8D2-B732-C6CE-E555C10E745B}"/>
              </a:ext>
            </a:extLst>
          </p:cNvPr>
          <p:cNvCxnSpPr>
            <a:cxnSpLocks/>
          </p:cNvCxnSpPr>
          <p:nvPr/>
        </p:nvCxnSpPr>
        <p:spPr>
          <a:xfrm>
            <a:off x="4000122" y="3176095"/>
            <a:ext cx="1659214" cy="0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316C2830-E2C1-612B-33C1-C315D29622F8}"/>
              </a:ext>
            </a:extLst>
          </p:cNvPr>
          <p:cNvSpPr txBox="1"/>
          <p:nvPr/>
        </p:nvSpPr>
        <p:spPr>
          <a:xfrm>
            <a:off x="4225584" y="3180377"/>
            <a:ext cx="22777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Reduction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EAEE694-9424-8FF0-952D-6320829A03E7}"/>
                  </a:ext>
                </a:extLst>
              </p:cNvPr>
              <p:cNvSpPr txBox="1"/>
              <p:nvPr/>
            </p:nvSpPr>
            <p:spPr>
              <a:xfrm>
                <a:off x="3333735" y="2610502"/>
                <a:ext cx="2991987" cy="37965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NW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Enc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EAEE694-9424-8FF0-952D-6320829A03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3735" y="2610502"/>
                <a:ext cx="2991987" cy="379656"/>
              </a:xfrm>
              <a:prstGeom prst="rect">
                <a:avLst/>
              </a:prstGeom>
              <a:blipFill>
                <a:blip r:embed="rId7"/>
                <a:stretch>
                  <a:fillRect b="-161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Elbow Connector 7">
            <a:extLst>
              <a:ext uri="{FF2B5EF4-FFF2-40B4-BE49-F238E27FC236}">
                <a16:creationId xmlns:a16="http://schemas.microsoft.com/office/drawing/2014/main" id="{DB7221A6-0238-0511-EFE8-90BAECF14BD5}"/>
              </a:ext>
            </a:extLst>
          </p:cNvPr>
          <p:cNvCxnSpPr>
            <a:cxnSpLocks/>
          </p:cNvCxnSpPr>
          <p:nvPr/>
        </p:nvCxnSpPr>
        <p:spPr>
          <a:xfrm rot="10800000" flipV="1">
            <a:off x="4062549" y="5851212"/>
            <a:ext cx="2697492" cy="329877"/>
          </a:xfrm>
          <a:prstGeom prst="bentConnector3">
            <a:avLst>
              <a:gd name="adj1" fmla="val 121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3D6D722-1E24-8AD8-609D-F36BEBE4EC88}"/>
                  </a:ext>
                </a:extLst>
              </p:cNvPr>
              <p:cNvSpPr txBox="1"/>
              <p:nvPr/>
            </p:nvSpPr>
            <p:spPr>
              <a:xfrm>
                <a:off x="4200379" y="5820330"/>
                <a:ext cx="761891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NW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reconstruction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3D6D722-1E24-8AD8-609D-F36BEBE4EC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0379" y="5820330"/>
                <a:ext cx="7618910" cy="369332"/>
              </a:xfrm>
              <a:prstGeom prst="rect">
                <a:avLst/>
              </a:prstGeom>
              <a:blipFill>
                <a:blip r:embed="rId8"/>
                <a:stretch>
                  <a:fillRect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5E1F741-A4DC-CB54-27F9-FCC30090DD8D}"/>
              </a:ext>
            </a:extLst>
          </p:cNvPr>
          <p:cNvCxnSpPr>
            <a:cxnSpLocks/>
          </p:cNvCxnSpPr>
          <p:nvPr/>
        </p:nvCxnSpPr>
        <p:spPr>
          <a:xfrm>
            <a:off x="2503462" y="4438836"/>
            <a:ext cx="3118171" cy="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0DFF8F11-CD41-392F-5CC3-6114900ABD63}"/>
              </a:ext>
            </a:extLst>
          </p:cNvPr>
          <p:cNvSpPr txBox="1"/>
          <p:nvPr/>
        </p:nvSpPr>
        <p:spPr>
          <a:xfrm>
            <a:off x="2746613" y="4117682"/>
            <a:ext cx="28648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NO case is always correct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B6265B0-71F2-DAE5-806A-2DF7E48B6840}"/>
              </a:ext>
            </a:extLst>
          </p:cNvPr>
          <p:cNvCxnSpPr>
            <a:cxnSpLocks/>
          </p:cNvCxnSpPr>
          <p:nvPr/>
        </p:nvCxnSpPr>
        <p:spPr>
          <a:xfrm>
            <a:off x="2496619" y="4957160"/>
            <a:ext cx="3118171" cy="0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F97F285-758A-C985-9F0F-D18211538AA5}"/>
                  </a:ext>
                </a:extLst>
              </p:cNvPr>
              <p:cNvSpPr txBox="1"/>
              <p:nvPr/>
            </p:nvSpPr>
            <p:spPr>
              <a:xfrm>
                <a:off x="3045405" y="4671814"/>
                <a:ext cx="2864834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chemeClr val="accent1"/>
                    </a:solidFill>
                  </a:rPr>
                  <a:t>We focus on YES case </a:t>
                </a:r>
                <a:r>
                  <a:rPr lang="en-US" dirty="0">
                    <a:solidFill>
                      <a:srgbClr val="FF0000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Assume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p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d>
                      <m:d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)</a:t>
                </a:r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F97F285-758A-C985-9F0F-D18211538A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5405" y="4671814"/>
                <a:ext cx="2864834" cy="646331"/>
              </a:xfrm>
              <a:prstGeom prst="rect">
                <a:avLst/>
              </a:prstGeom>
              <a:blipFill>
                <a:blip r:embed="rId9"/>
                <a:stretch>
                  <a:fillRect l="-2212" t="-3846" b="-1538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Right Arrow 32">
            <a:extLst>
              <a:ext uri="{FF2B5EF4-FFF2-40B4-BE49-F238E27FC236}">
                <a16:creationId xmlns:a16="http://schemas.microsoft.com/office/drawing/2014/main" id="{4E11C835-0DC6-2F19-CE85-8AF25E4B926D}"/>
              </a:ext>
            </a:extLst>
          </p:cNvPr>
          <p:cNvSpPr/>
          <p:nvPr/>
        </p:nvSpPr>
        <p:spPr>
          <a:xfrm rot="9800738">
            <a:off x="8107033" y="4087750"/>
            <a:ext cx="704134" cy="183695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ABF4A77-81E2-7FF5-4E14-23A005D3C304}"/>
              </a:ext>
            </a:extLst>
          </p:cNvPr>
          <p:cNvSpPr txBox="1"/>
          <p:nvPr/>
        </p:nvSpPr>
        <p:spPr>
          <a:xfrm>
            <a:off x="8822722" y="3814196"/>
            <a:ext cx="761891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Suppose it outputs NO </a:t>
            </a:r>
          </a:p>
          <a:p>
            <a:r>
              <a:rPr lang="en-US" dirty="0">
                <a:solidFill>
                  <a:schemeClr val="accent1"/>
                </a:solidFill>
              </a:rPr>
              <a:t>(for contradiction)</a:t>
            </a:r>
            <a:endParaRPr lang="en-US" dirty="0"/>
          </a:p>
        </p:txBody>
      </p:sp>
      <p:sp>
        <p:nvSpPr>
          <p:cNvPr id="39" name="Right Arrow 38">
            <a:extLst>
              <a:ext uri="{FF2B5EF4-FFF2-40B4-BE49-F238E27FC236}">
                <a16:creationId xmlns:a16="http://schemas.microsoft.com/office/drawing/2014/main" id="{D9135F52-C4E8-375F-23A1-56DB758FFCEA}"/>
              </a:ext>
            </a:extLst>
          </p:cNvPr>
          <p:cNvSpPr/>
          <p:nvPr/>
        </p:nvSpPr>
        <p:spPr>
          <a:xfrm rot="9800738">
            <a:off x="8083629" y="4718987"/>
            <a:ext cx="704134" cy="183695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2349CB4-86EC-FD60-4DC2-777CD3AB9EB6}"/>
              </a:ext>
            </a:extLst>
          </p:cNvPr>
          <p:cNvSpPr txBox="1"/>
          <p:nvPr/>
        </p:nvSpPr>
        <p:spPr>
          <a:xfrm>
            <a:off x="8799318" y="4445433"/>
            <a:ext cx="76189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For random string it outputs YES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4526F8DD-EA59-C090-4630-2F51202B4201}"/>
                  </a:ext>
                </a:extLst>
              </p:cNvPr>
              <p:cNvSpPr txBox="1"/>
              <p:nvPr/>
            </p:nvSpPr>
            <p:spPr>
              <a:xfrm>
                <a:off x="299336" y="5788291"/>
                <a:ext cx="4573109" cy="9240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800" dirty="0"/>
                  <a:t>A problem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sup>
                    </m:sSup>
                  </m:oMath>
                </a14:m>
                <a:r>
                  <a:rPr lang="en-US" sz="1800" dirty="0"/>
                  <a:t> of size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that approx. </a:t>
                </a:r>
              </a:p>
              <a:p>
                <a:r>
                  <a:rPr lang="en-US" dirty="0">
                    <a:solidFill>
                      <a:srgbClr val="0070C0"/>
                    </a:solidFill>
                  </a:rPr>
                  <a:t>Enc(X) </a:t>
                </a:r>
                <a:r>
                  <a:rPr lang="en-US" dirty="0"/>
                  <a:t>with the help of </a:t>
                </a:r>
                <a:r>
                  <a:rPr lang="en-US" dirty="0">
                    <a:solidFill>
                      <a:srgbClr val="FF0000"/>
                    </a:solidFill>
                  </a:rPr>
                  <a:t>A.</a:t>
                </a:r>
              </a:p>
              <a:p>
                <a:r>
                  <a:rPr lang="en-US" dirty="0"/>
                  <a:t>List-Decode the ECC get a program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4526F8DD-EA59-C090-4630-2F51202B42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336" y="5788291"/>
                <a:ext cx="4573109" cy="924036"/>
              </a:xfrm>
              <a:prstGeom prst="rect">
                <a:avLst/>
              </a:prstGeom>
              <a:blipFill>
                <a:blip r:embed="rId10"/>
                <a:stretch>
                  <a:fillRect l="-1108" t="-4110" b="-95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21463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9" grpId="0"/>
      <p:bldP spid="20" grpId="0"/>
      <p:bldP spid="24" grpId="0" animBg="1"/>
      <p:bldP spid="33" grpId="0" animBg="1"/>
      <p:bldP spid="38" grpId="0"/>
      <p:bldP spid="39" grpId="0" animBg="1"/>
      <p:bldP spid="41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6E8C3E-74C0-ED16-9651-F20FDF4492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85B8DC-AE3F-342D-3A03-E0FA27866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7A647D4-FA73-0278-6417-7130BC9AF5CA}"/>
                  </a:ext>
                </a:extLst>
              </p:cNvPr>
              <p:cNvSpPr txBox="1"/>
              <p:nvPr/>
            </p:nvSpPr>
            <p:spPr>
              <a:xfrm>
                <a:off x="1194485" y="1873894"/>
                <a:ext cx="11147738" cy="13242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Trevisan’s Extractor </a:t>
                </a:r>
                <a:r>
                  <a:rPr lang="en-US" sz="2000" dirty="0">
                    <a:solidFill>
                      <a:srgbClr val="7030A0"/>
                    </a:solidFill>
                  </a:rPr>
                  <a:t>: As </a:t>
                </a:r>
                <a:r>
                  <a:rPr lang="en-US" sz="2000" dirty="0">
                    <a:solidFill>
                      <a:srgbClr val="FF0000"/>
                    </a:solidFill>
                  </a:rPr>
                  <a:t>source X </a:t>
                </a:r>
                <a:r>
                  <a:rPr lang="en-US" sz="2000" dirty="0">
                    <a:solidFill>
                      <a:srgbClr val="7030A0"/>
                    </a:solidFill>
                  </a:rPr>
                  <a:t>is </a:t>
                </a:r>
                <a:r>
                  <a:rPr lang="en-US" sz="2000" dirty="0">
                    <a:solidFill>
                      <a:srgbClr val="FF0000"/>
                    </a:solidFill>
                  </a:rPr>
                  <a:t>random,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sz="20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2000" dirty="0">
                    <a:solidFill>
                      <a:srgbClr val="7030A0"/>
                    </a:solidFill>
                  </a:rPr>
                  <a:t> cannot predictable it. PRG is random.</a:t>
                </a:r>
              </a:p>
              <a:p>
                <a:endParaRPr lang="en-US" sz="2000" dirty="0">
                  <a:solidFill>
                    <a:srgbClr val="FF0000"/>
                  </a:solidFill>
                </a:endParaRPr>
              </a:p>
              <a:p>
                <a:r>
                  <a:rPr lang="en-US" sz="2000" dirty="0"/>
                  <a:t>Hirahara’18 </a:t>
                </a:r>
                <a:r>
                  <a:rPr lang="en-US" sz="2000" dirty="0">
                    <a:solidFill>
                      <a:srgbClr val="7030A0"/>
                    </a:solidFill>
                  </a:rPr>
                  <a:t>: As </a:t>
                </a:r>
                <a:r>
                  <a:rPr lang="en-US" sz="2000" dirty="0">
                    <a:solidFill>
                      <a:srgbClr val="FF0000"/>
                    </a:solidFill>
                  </a:rPr>
                  <a:t>input x </a:t>
                </a:r>
                <a:r>
                  <a:rPr lang="en-US" sz="2000" dirty="0">
                    <a:solidFill>
                      <a:srgbClr val="7030A0"/>
                    </a:solidFill>
                  </a:rPr>
                  <a:t>is </a:t>
                </a:r>
                <a:r>
                  <a:rPr lang="en-US" sz="2000" dirty="0">
                    <a:solidFill>
                      <a:srgbClr val="FF0000"/>
                    </a:solidFill>
                  </a:rPr>
                  <a:t>Kolmogorov-random,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en-US" sz="20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sup>
                    </m:sSup>
                  </m:oMath>
                </a14:m>
                <a:r>
                  <a:rPr lang="en-US" sz="2000" dirty="0">
                    <a:solidFill>
                      <a:srgbClr val="7030A0"/>
                    </a:solidFill>
                  </a:rPr>
                  <a:t> cannot compute it. </a:t>
                </a:r>
              </a:p>
              <a:p>
                <a:r>
                  <a:rPr lang="en-US" sz="2000" dirty="0">
                    <a:solidFill>
                      <a:srgbClr val="7030A0"/>
                    </a:solidFill>
                  </a:rPr>
                  <a:t>	           PRG is indistinguishable to random for </a:t>
                </a:r>
                <a:r>
                  <a:rPr lang="en-US" sz="2000" dirty="0">
                    <a:solidFill>
                      <a:srgbClr val="FF0000"/>
                    </a:solidFill>
                  </a:rPr>
                  <a:t>A</a:t>
                </a:r>
                <a:r>
                  <a:rPr lang="en-US" sz="2000" dirty="0">
                    <a:solidFill>
                      <a:srgbClr val="7030A0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7A647D4-FA73-0278-6417-7130BC9AF5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4485" y="1873894"/>
                <a:ext cx="11147738" cy="1324273"/>
              </a:xfrm>
              <a:prstGeom prst="rect">
                <a:avLst/>
              </a:prstGeom>
              <a:blipFill>
                <a:blip r:embed="rId2"/>
                <a:stretch>
                  <a:fillRect l="-683" t="-2830" b="-66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5907287F-E0D8-FCE5-0A36-4EA971BDAD65}"/>
              </a:ext>
            </a:extLst>
          </p:cNvPr>
          <p:cNvSpPr txBox="1"/>
          <p:nvPr/>
        </p:nvSpPr>
        <p:spPr>
          <a:xfrm>
            <a:off x="1148765" y="3659832"/>
            <a:ext cx="11147738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Natural way of doing reduction</a:t>
            </a:r>
            <a:r>
              <a:rPr lang="en-US" sz="2000" dirty="0">
                <a:solidFill>
                  <a:srgbClr val="7030A0"/>
                </a:solidFill>
              </a:rPr>
              <a:t>: Use true randomness to send </a:t>
            </a:r>
            <a:r>
              <a:rPr lang="en-US" sz="2000" dirty="0">
                <a:solidFill>
                  <a:srgbClr val="FF0000"/>
                </a:solidFill>
              </a:rPr>
              <a:t>x -&gt;y.</a:t>
            </a:r>
          </a:p>
          <a:p>
            <a:endParaRPr lang="en-US" sz="2000" dirty="0">
              <a:solidFill>
                <a:srgbClr val="FF0000"/>
              </a:solidFill>
            </a:endParaRPr>
          </a:p>
          <a:p>
            <a:r>
              <a:rPr lang="en-US" sz="2000" dirty="0">
                <a:solidFill>
                  <a:srgbClr val="FF0000"/>
                </a:solidFill>
              </a:rPr>
              <a:t>Issue: </a:t>
            </a:r>
            <a:r>
              <a:rPr lang="en-US" sz="2000" dirty="0">
                <a:solidFill>
                  <a:schemeClr val="accent2"/>
                </a:solidFill>
              </a:rPr>
              <a:t>Since </a:t>
            </a:r>
            <a:r>
              <a:rPr lang="en-US" sz="2000" dirty="0">
                <a:solidFill>
                  <a:srgbClr val="FF0000"/>
                </a:solidFill>
              </a:rPr>
              <a:t>y </a:t>
            </a:r>
            <a:r>
              <a:rPr lang="en-US" sz="2000" dirty="0">
                <a:solidFill>
                  <a:schemeClr val="accent2"/>
                </a:solidFill>
              </a:rPr>
              <a:t>is random, it has high complexity no matter what </a:t>
            </a:r>
            <a:r>
              <a:rPr lang="en-US" sz="2000" dirty="0">
                <a:solidFill>
                  <a:srgbClr val="FF0000"/>
                </a:solidFill>
              </a:rPr>
              <a:t>x  </a:t>
            </a:r>
            <a:r>
              <a:rPr lang="en-US" sz="2000" dirty="0">
                <a:solidFill>
                  <a:schemeClr val="accent2"/>
                </a:solidFill>
              </a:rPr>
              <a:t>is.</a:t>
            </a:r>
          </a:p>
          <a:p>
            <a:endParaRPr lang="en-US" sz="2000" dirty="0">
              <a:solidFill>
                <a:schemeClr val="accent2"/>
              </a:solidFill>
            </a:endParaRPr>
          </a:p>
          <a:p>
            <a:r>
              <a:rPr lang="en-US" sz="2000" dirty="0"/>
              <a:t>Hirahara’18 </a:t>
            </a:r>
            <a:r>
              <a:rPr lang="en-US" sz="2000" dirty="0">
                <a:solidFill>
                  <a:srgbClr val="7030A0"/>
                </a:solidFill>
              </a:rPr>
              <a:t>: Use computational pseudo-randomness that was extracted from </a:t>
            </a:r>
            <a:r>
              <a:rPr lang="en-US" sz="2000" dirty="0">
                <a:solidFill>
                  <a:srgbClr val="FF0000"/>
                </a:solidFill>
              </a:rPr>
              <a:t>x itself.</a:t>
            </a:r>
          </a:p>
          <a:p>
            <a:endParaRPr lang="en-US" sz="2000" dirty="0">
              <a:solidFill>
                <a:srgbClr val="FF0000"/>
              </a:solidFill>
            </a:endParaRPr>
          </a:p>
          <a:p>
            <a:r>
              <a:rPr lang="en-US" sz="2000" dirty="0">
                <a:solidFill>
                  <a:srgbClr val="FF0000"/>
                </a:solidFill>
              </a:rPr>
              <a:t>Benefit: </a:t>
            </a:r>
            <a:r>
              <a:rPr lang="en-US" sz="2000" dirty="0">
                <a:solidFill>
                  <a:schemeClr val="accent2"/>
                </a:solidFill>
              </a:rPr>
              <a:t>When </a:t>
            </a:r>
            <a:r>
              <a:rPr lang="en-US" sz="2000" dirty="0">
                <a:solidFill>
                  <a:srgbClr val="FF0000"/>
                </a:solidFill>
              </a:rPr>
              <a:t>x</a:t>
            </a:r>
            <a:r>
              <a:rPr lang="en-US" sz="2000" dirty="0">
                <a:solidFill>
                  <a:schemeClr val="accent2"/>
                </a:solidFill>
              </a:rPr>
              <a:t> is high-complexity,  </a:t>
            </a:r>
            <a:r>
              <a:rPr lang="en-US" sz="2000" dirty="0">
                <a:solidFill>
                  <a:srgbClr val="FF0000"/>
                </a:solidFill>
              </a:rPr>
              <a:t>y </a:t>
            </a:r>
            <a:r>
              <a:rPr lang="en-US" sz="2000" dirty="0">
                <a:solidFill>
                  <a:schemeClr val="accent2"/>
                </a:solidFill>
              </a:rPr>
              <a:t>is random.</a:t>
            </a:r>
          </a:p>
          <a:p>
            <a:r>
              <a:rPr lang="en-US" sz="2000" dirty="0">
                <a:solidFill>
                  <a:schemeClr val="accent2"/>
                </a:solidFill>
              </a:rPr>
              <a:t>               When </a:t>
            </a:r>
            <a:r>
              <a:rPr lang="en-US" sz="2000" dirty="0">
                <a:solidFill>
                  <a:srgbClr val="FF0000"/>
                </a:solidFill>
              </a:rPr>
              <a:t>x</a:t>
            </a:r>
            <a:r>
              <a:rPr lang="en-US" sz="2000" dirty="0">
                <a:solidFill>
                  <a:schemeClr val="accent2"/>
                </a:solidFill>
              </a:rPr>
              <a:t> is low-complexity,   </a:t>
            </a:r>
            <a:r>
              <a:rPr lang="en-US" sz="2000" dirty="0">
                <a:solidFill>
                  <a:srgbClr val="FF0000"/>
                </a:solidFill>
              </a:rPr>
              <a:t>y </a:t>
            </a:r>
            <a:r>
              <a:rPr lang="en-US" sz="2000" dirty="0">
                <a:solidFill>
                  <a:schemeClr val="accent2"/>
                </a:solidFill>
              </a:rPr>
              <a:t>is also low-complexity.</a:t>
            </a:r>
            <a:endParaRPr lang="en-US" sz="2000" dirty="0">
              <a:solidFill>
                <a:srgbClr val="FF0000"/>
              </a:solidFill>
            </a:endParaRPr>
          </a:p>
          <a:p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E681E1-48A3-BB6D-16D5-F2A0BFE61403}"/>
              </a:ext>
            </a:extLst>
          </p:cNvPr>
          <p:cNvSpPr txBox="1"/>
          <p:nvPr/>
        </p:nvSpPr>
        <p:spPr>
          <a:xfrm>
            <a:off x="838200" y="1464929"/>
            <a:ext cx="611668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7030A0"/>
                </a:solidFill>
              </a:rPr>
              <a:t>Comparison with </a:t>
            </a:r>
            <a:r>
              <a:rPr lang="en-US" sz="2400" dirty="0" err="1">
                <a:solidFill>
                  <a:srgbClr val="7030A0"/>
                </a:solidFill>
              </a:rPr>
              <a:t>Trevisan’s</a:t>
            </a:r>
            <a:r>
              <a:rPr lang="en-US" sz="2400" dirty="0">
                <a:solidFill>
                  <a:srgbClr val="7030A0"/>
                </a:solidFill>
              </a:rPr>
              <a:t> Extractor:</a:t>
            </a:r>
            <a:endParaRPr 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6681AC-F980-7171-E78E-962F0683BA84}"/>
              </a:ext>
            </a:extLst>
          </p:cNvPr>
          <p:cNvSpPr txBox="1"/>
          <p:nvPr/>
        </p:nvSpPr>
        <p:spPr>
          <a:xfrm>
            <a:off x="886097" y="3198167"/>
            <a:ext cx="851916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7030A0"/>
                </a:solidFill>
              </a:rPr>
              <a:t>The power of using </a:t>
            </a:r>
            <a:r>
              <a:rPr lang="en-US" sz="2400" dirty="0" err="1">
                <a:solidFill>
                  <a:srgbClr val="7030A0"/>
                </a:solidFill>
              </a:rPr>
              <a:t>pseudorandomness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881230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1" grpId="0"/>
      <p:bldP spid="4" grpId="0"/>
      <p:bldP spid="6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6E8C3E-74C0-ED16-9651-F20FDF4492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85B8DC-AE3F-342D-3A03-E0FA27866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B7EA017-3EDB-431B-8EF2-E7911D4B0DA6}"/>
                  </a:ext>
                </a:extLst>
              </p:cNvPr>
              <p:cNvSpPr txBox="1"/>
              <p:nvPr/>
            </p:nvSpPr>
            <p:spPr>
              <a:xfrm>
                <a:off x="943488" y="1879909"/>
                <a:ext cx="9912580" cy="37856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rgbClr val="7030A0"/>
                    </a:solidFill>
                  </a:rPr>
                  <a:t>Cryptomania</a:t>
                </a:r>
                <a:r>
                  <a:rPr lang="en-US" sz="2400" dirty="0"/>
                  <a:t>:  </a:t>
                </a:r>
              </a:p>
              <a:p>
                <a:r>
                  <a:rPr lang="en-US" sz="2400" b="1" dirty="0">
                    <a:solidFill>
                      <a:schemeClr val="accent2"/>
                    </a:solidFill>
                  </a:rPr>
                  <a:t> 	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∃</m:t>
                    </m:r>
                  </m:oMath>
                </a14:m>
                <a:r>
                  <a:rPr lang="en-US" sz="2400" dirty="0"/>
                  <a:t> Public-key crypto</a:t>
                </a:r>
              </a:p>
              <a:p>
                <a:r>
                  <a:rPr lang="en-US" sz="2400" dirty="0">
                    <a:solidFill>
                      <a:srgbClr val="7030A0"/>
                    </a:solidFill>
                  </a:rPr>
                  <a:t>Mini-crypt</a:t>
                </a:r>
                <a:r>
                  <a:rPr lang="en-US" sz="2400" dirty="0"/>
                  <a:t>:  </a:t>
                </a:r>
              </a:p>
              <a:p>
                <a:r>
                  <a:rPr lang="en-US" sz="2400" dirty="0"/>
                  <a:t>	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∃</m:t>
                    </m:r>
                  </m:oMath>
                </a14:m>
                <a:r>
                  <a:rPr lang="en-US" sz="2400" dirty="0"/>
                  <a:t> Secret-key crypto</a:t>
                </a:r>
              </a:p>
              <a:p>
                <a:r>
                  <a:rPr lang="en-US" sz="2400" dirty="0" err="1">
                    <a:solidFill>
                      <a:srgbClr val="7030A0"/>
                    </a:solidFill>
                  </a:rPr>
                  <a:t>Pessiland</a:t>
                </a:r>
                <a:r>
                  <a:rPr lang="en-US" sz="2400" dirty="0">
                    <a:solidFill>
                      <a:srgbClr val="7030A0"/>
                    </a:solidFill>
                  </a:rPr>
                  <a:t>:</a:t>
                </a:r>
              </a:p>
              <a:p>
                <a:r>
                  <a:rPr lang="en-US" sz="2400" dirty="0">
                    <a:solidFill>
                      <a:srgbClr val="7030A0"/>
                    </a:solidFill>
                  </a:rPr>
                  <a:t>	</a:t>
                </a:r>
                <a:r>
                  <a:rPr lang="en-US" sz="2400" dirty="0" err="1"/>
                  <a:t>DistNP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 err="1"/>
                  <a:t>AvgP</a:t>
                </a:r>
                <a:r>
                  <a:rPr lang="en-US" sz="2400" dirty="0"/>
                  <a:t> but no crypto</a:t>
                </a:r>
              </a:p>
              <a:p>
                <a:r>
                  <a:rPr lang="en-US" sz="2400" dirty="0" err="1">
                    <a:solidFill>
                      <a:srgbClr val="7030A0"/>
                    </a:solidFill>
                  </a:rPr>
                  <a:t>Heuristica</a:t>
                </a:r>
                <a:r>
                  <a:rPr lang="en-US" sz="2400" dirty="0">
                    <a:solidFill>
                      <a:srgbClr val="7030A0"/>
                    </a:solidFill>
                  </a:rPr>
                  <a:t>:</a:t>
                </a:r>
              </a:p>
              <a:p>
                <a:r>
                  <a:rPr lang="en-US" sz="2400" dirty="0"/>
                  <a:t>	P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sz="2400" dirty="0"/>
                  <a:t> NP but </a:t>
                </a:r>
                <a:r>
                  <a:rPr lang="en-US" sz="2400" dirty="0" err="1"/>
                  <a:t>DistNP</a:t>
                </a:r>
                <a:r>
                  <a:rPr lang="en-US" sz="2400" dirty="0"/>
                  <a:t> = </a:t>
                </a:r>
                <a:r>
                  <a:rPr lang="en-US" sz="2400" dirty="0" err="1"/>
                  <a:t>AvgP</a:t>
                </a:r>
                <a:endParaRPr lang="en-US" sz="2400" dirty="0"/>
              </a:p>
              <a:p>
                <a:r>
                  <a:rPr lang="en-US" sz="2400" dirty="0" err="1">
                    <a:solidFill>
                      <a:srgbClr val="7030A0"/>
                    </a:solidFill>
                  </a:rPr>
                  <a:t>Algorithmica</a:t>
                </a:r>
                <a:r>
                  <a:rPr lang="en-US" sz="2400" dirty="0">
                    <a:solidFill>
                      <a:srgbClr val="7030A0"/>
                    </a:solidFill>
                  </a:rPr>
                  <a:t>:</a:t>
                </a:r>
              </a:p>
              <a:p>
                <a:r>
                  <a:rPr lang="en-US" sz="2400" dirty="0"/>
                  <a:t>	P = NP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B7EA017-3EDB-431B-8EF2-E7911D4B0D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3488" y="1879909"/>
                <a:ext cx="9912580" cy="3785652"/>
              </a:xfrm>
              <a:prstGeom prst="rect">
                <a:avLst/>
              </a:prstGeom>
              <a:blipFill>
                <a:blip r:embed="rId2"/>
                <a:stretch>
                  <a:fillRect l="-1024" t="-1003" b="-30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3853F68C-8E23-DB4C-5FA7-7677D2C6BB00}"/>
              </a:ext>
            </a:extLst>
          </p:cNvPr>
          <p:cNvSpPr txBox="1"/>
          <p:nvPr/>
        </p:nvSpPr>
        <p:spPr>
          <a:xfrm>
            <a:off x="5023260" y="2772866"/>
            <a:ext cx="1523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[Liu-Pass’ 20]  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FAFB4C8-C894-0D9F-CF01-88A26FDCACF4}"/>
              </a:ext>
            </a:extLst>
          </p:cNvPr>
          <p:cNvCxnSpPr>
            <a:cxnSpLocks/>
          </p:cNvCxnSpPr>
          <p:nvPr/>
        </p:nvCxnSpPr>
        <p:spPr>
          <a:xfrm>
            <a:off x="4591445" y="3222332"/>
            <a:ext cx="2330751" cy="12251"/>
          </a:xfrm>
          <a:prstGeom prst="straightConnector1">
            <a:avLst/>
          </a:prstGeom>
          <a:ln w="57150" cap="flat" cmpd="sng" algn="ctr">
            <a:solidFill>
              <a:schemeClr val="accent2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12EC3A7-16A6-BC0D-2E81-CAA96CA44F4F}"/>
              </a:ext>
            </a:extLst>
          </p:cNvPr>
          <p:cNvSpPr txBox="1"/>
          <p:nvPr/>
        </p:nvSpPr>
        <p:spPr>
          <a:xfrm>
            <a:off x="6951912" y="295753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Two-sided Avg-Case Hardness</a:t>
            </a:r>
            <a:endParaRPr lang="en-US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31CE25E-69F0-9845-0E61-9B23AD8728BA}"/>
              </a:ext>
            </a:extLst>
          </p:cNvPr>
          <p:cNvCxnSpPr>
            <a:cxnSpLocks/>
          </p:cNvCxnSpPr>
          <p:nvPr/>
        </p:nvCxnSpPr>
        <p:spPr>
          <a:xfrm>
            <a:off x="9080089" y="3709842"/>
            <a:ext cx="73743" cy="1460601"/>
          </a:xfrm>
          <a:prstGeom prst="straightConnector1">
            <a:avLst/>
          </a:prstGeom>
          <a:ln w="57150" cap="flat" cmpd="sng" algn="ctr">
            <a:solidFill>
              <a:schemeClr val="accent2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641930BE-DEEC-A39E-9B99-05B16A1E9631}"/>
              </a:ext>
            </a:extLst>
          </p:cNvPr>
          <p:cNvSpPr txBox="1"/>
          <p:nvPr/>
        </p:nvSpPr>
        <p:spPr>
          <a:xfrm>
            <a:off x="9243427" y="4380109"/>
            <a:ext cx="15778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[Hirahara’ 18]  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59E2FD8-F8DC-2FE6-7082-BF5A5328A19E}"/>
              </a:ext>
            </a:extLst>
          </p:cNvPr>
          <p:cNvCxnSpPr>
            <a:cxnSpLocks/>
          </p:cNvCxnSpPr>
          <p:nvPr/>
        </p:nvCxnSpPr>
        <p:spPr>
          <a:xfrm>
            <a:off x="3372464" y="5430358"/>
            <a:ext cx="3301595" cy="0"/>
          </a:xfrm>
          <a:prstGeom prst="straightConnector1">
            <a:avLst/>
          </a:prstGeom>
          <a:ln w="57150" cap="flat" cmpd="sng" algn="ctr">
            <a:solidFill>
              <a:schemeClr val="accent2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EF489679-D274-D9EF-4362-9F92DA612985}"/>
              </a:ext>
            </a:extLst>
          </p:cNvPr>
          <p:cNvSpPr txBox="1"/>
          <p:nvPr/>
        </p:nvSpPr>
        <p:spPr>
          <a:xfrm>
            <a:off x="8744271" y="5259171"/>
            <a:ext cx="297550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Worst case hardness of approximate MINKT</a:t>
            </a:r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17A6538-6FAD-84A3-6B3B-5FB6DCE19D0B}"/>
              </a:ext>
            </a:extLst>
          </p:cNvPr>
          <p:cNvSpPr txBox="1"/>
          <p:nvPr/>
        </p:nvSpPr>
        <p:spPr>
          <a:xfrm>
            <a:off x="4296491" y="5537219"/>
            <a:ext cx="15778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[Hirahara’ 22] 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56E2B9-32D7-0FBE-734F-11CCACBD5871}"/>
              </a:ext>
            </a:extLst>
          </p:cNvPr>
          <p:cNvSpPr txBox="1"/>
          <p:nvPr/>
        </p:nvSpPr>
        <p:spPr>
          <a:xfrm>
            <a:off x="7808068" y="339469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Errorless Avg-Case Hardness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D40A69-ABA0-215F-6E3E-4751035EF4A7}"/>
              </a:ext>
            </a:extLst>
          </p:cNvPr>
          <p:cNvSpPr txBox="1"/>
          <p:nvPr/>
        </p:nvSpPr>
        <p:spPr>
          <a:xfrm>
            <a:off x="6683428" y="5239701"/>
            <a:ext cx="29755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MCSP*</a:t>
            </a:r>
            <a:endParaRPr lang="en-US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6EC1BF3-6DB1-ABD2-95AA-F654437645E4}"/>
              </a:ext>
            </a:extLst>
          </p:cNvPr>
          <p:cNvCxnSpPr/>
          <p:nvPr/>
        </p:nvCxnSpPr>
        <p:spPr>
          <a:xfrm>
            <a:off x="6096000" y="3142198"/>
            <a:ext cx="266163" cy="9275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C465EF1-EAD1-A74B-2C5E-77738526715A}"/>
              </a:ext>
            </a:extLst>
          </p:cNvPr>
          <p:cNvCxnSpPr>
            <a:cxnSpLocks/>
          </p:cNvCxnSpPr>
          <p:nvPr/>
        </p:nvCxnSpPr>
        <p:spPr>
          <a:xfrm flipV="1">
            <a:off x="5750030" y="4749441"/>
            <a:ext cx="612133" cy="7403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46ED742-6226-4BDD-1107-D3A51BDFD163}"/>
              </a:ext>
            </a:extLst>
          </p:cNvPr>
          <p:cNvSpPr txBox="1"/>
          <p:nvPr/>
        </p:nvSpPr>
        <p:spPr>
          <a:xfrm>
            <a:off x="5899778" y="4137553"/>
            <a:ext cx="297550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If time allows, </a:t>
            </a:r>
          </a:p>
          <a:p>
            <a:r>
              <a:rPr lang="en-US" dirty="0">
                <a:solidFill>
                  <a:srgbClr val="00B050"/>
                </a:solidFill>
              </a:rPr>
              <a:t>I’ll say a little about these.</a:t>
            </a:r>
          </a:p>
        </p:txBody>
      </p:sp>
    </p:spTree>
    <p:extLst>
      <p:ext uri="{BB962C8B-B14F-4D97-AF65-F5344CB8AC3E}">
        <p14:creationId xmlns:p14="http://schemas.microsoft.com/office/powerpoint/2010/main" val="95956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6E8C3E-74C0-ED16-9651-F20FDF4492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85B8DC-AE3F-342D-3A03-E0FA27866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Kolmogorov Complexity</a:t>
            </a:r>
          </a:p>
        </p:txBody>
      </p:sp>
      <p:pic>
        <p:nvPicPr>
          <p:cNvPr id="3078" name="Picture 6" descr="Andrey N. Kolmogorov - Wolf Foundation">
            <a:extLst>
              <a:ext uri="{FF2B5EF4-FFF2-40B4-BE49-F238E27FC236}">
                <a16:creationId xmlns:a16="http://schemas.microsoft.com/office/drawing/2014/main" id="{5C4EFCE4-D1C4-3C86-AEA0-65AC9E2FF9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4605" y="1027906"/>
            <a:ext cx="3073400" cy="307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A8EB384-BDD4-8152-9B92-E81E6F28033E}"/>
              </a:ext>
            </a:extLst>
          </p:cNvPr>
          <p:cNvSpPr txBox="1"/>
          <p:nvPr/>
        </p:nvSpPr>
        <p:spPr>
          <a:xfrm>
            <a:off x="8692789" y="4302422"/>
            <a:ext cx="609814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US" b="1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nherit"/>
              </a:rPr>
              <a:t>Andrey N. Kolmogorov</a:t>
            </a:r>
            <a:endParaRPr lang="en-US" b="0" i="0" dirty="0">
              <a:solidFill>
                <a:srgbClr val="000000"/>
              </a:solidFill>
              <a:effectLst/>
              <a:highlight>
                <a:srgbClr val="FFFFFF"/>
              </a:highlight>
              <a:latin typeface="Fedra Sans Hebrew Demi"/>
            </a:endParaRPr>
          </a:p>
          <a:p>
            <a:br>
              <a:rPr lang="en-US" dirty="0"/>
            </a:b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3647BC1-6EA0-D538-EDAB-B7B4B90BEAB6}"/>
                  </a:ext>
                </a:extLst>
              </p:cNvPr>
              <p:cNvSpPr txBox="1"/>
              <p:nvPr/>
            </p:nvSpPr>
            <p:spPr>
              <a:xfrm>
                <a:off x="943488" y="1879909"/>
                <a:ext cx="9912580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rgbClr val="7030A0"/>
                    </a:solidFill>
                  </a:rPr>
                  <a:t>Def (Kolmogorov Complexity)</a:t>
                </a:r>
                <a:r>
                  <a:rPr lang="en-US" sz="2400" dirty="0"/>
                  <a:t>:  </a:t>
                </a:r>
              </a:p>
              <a:p>
                <a:r>
                  <a:rPr lang="en-US" sz="2400" dirty="0"/>
                  <a:t>   The Kolmogorov complexity </a:t>
                </a:r>
              </a:p>
              <a:p>
                <a:r>
                  <a:rPr lang="en-US" sz="2400" dirty="0"/>
                  <a:t>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K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sz="2400" dirty="0"/>
                  <a:t>length of the shortest string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⟨</m:t>
                    </m:r>
                    <m:r>
                      <m:rPr>
                        <m:sty m:val="p"/>
                      </m:rPr>
                      <a:rPr lang="en-US" sz="2400" b="0" i="1" smtClean="0">
                        <a:latin typeface="Cambria Math" panose="02040503050406030204" pitchFamily="18" charset="0"/>
                      </a:rPr>
                      <m:t>M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r>
                  <a:rPr lang="en-US" sz="2400" dirty="0"/>
                  <a:t> </a:t>
                </a:r>
              </a:p>
              <a:p>
                <a:r>
                  <a:rPr lang="en-US" sz="2400" dirty="0"/>
                  <a:t>                  such that M on input w outputs x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3647BC1-6EA0-D538-EDAB-B7B4B90BEA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3488" y="1879909"/>
                <a:ext cx="9912580" cy="1569660"/>
              </a:xfrm>
              <a:prstGeom prst="rect">
                <a:avLst/>
              </a:prstGeom>
              <a:blipFill>
                <a:blip r:embed="rId3"/>
                <a:stretch>
                  <a:fillRect l="-1024" t="-2400"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1472FED-2922-3DB2-5E65-9F2D49BD83D6}"/>
                  </a:ext>
                </a:extLst>
              </p:cNvPr>
              <p:cNvSpPr txBox="1"/>
              <p:nvPr/>
            </p:nvSpPr>
            <p:spPr>
              <a:xfrm>
                <a:off x="943488" y="3890605"/>
                <a:ext cx="9912580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rgbClr val="7030A0"/>
                    </a:solidFill>
                  </a:rPr>
                  <a:t>Remark:</a:t>
                </a:r>
              </a:p>
              <a:p>
                <a:r>
                  <a:rPr lang="en-US" sz="2400" dirty="0">
                    <a:solidFill>
                      <a:schemeClr val="accent2"/>
                    </a:solidFill>
                  </a:rPr>
                  <a:t>    Why separate input &amp; program? </a:t>
                </a:r>
              </a:p>
              <a:p>
                <a:r>
                  <a:rPr lang="en-US" sz="2400" dirty="0"/>
                  <a:t>     People want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1" smtClean="0">
                        <a:latin typeface="Cambria Math" panose="02040503050406030204" pitchFamily="18" charset="0"/>
                      </a:rPr>
                      <m:t>K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≤</m:t>
                    </m:r>
                    <m:d>
                      <m:dPr>
                        <m:begChr m:val="|"/>
                        <m:endChr m:val="|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en-US" sz="2400" dirty="0"/>
                  <a:t> not just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i="1">
                        <a:latin typeface="Cambria Math" panose="02040503050406030204" pitchFamily="18" charset="0"/>
                      </a:rPr>
                      <m:t>K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1472FED-2922-3DB2-5E65-9F2D49BD83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3488" y="3890605"/>
                <a:ext cx="9912580" cy="1200329"/>
              </a:xfrm>
              <a:prstGeom prst="rect">
                <a:avLst/>
              </a:prstGeom>
              <a:blipFill>
                <a:blip r:embed="rId4"/>
                <a:stretch>
                  <a:fillRect l="-1024" t="-4211"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1B0F8348-B74E-2F64-DC2D-A6428BE7C4F8}"/>
              </a:ext>
            </a:extLst>
          </p:cNvPr>
          <p:cNvSpPr txBox="1"/>
          <p:nvPr/>
        </p:nvSpPr>
        <p:spPr>
          <a:xfrm>
            <a:off x="943488" y="5426868"/>
            <a:ext cx="99125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7030A0"/>
                </a:solidFill>
              </a:rPr>
              <a:t>Minimum Kolmogorov Complexity Problem:</a:t>
            </a:r>
          </a:p>
          <a:p>
            <a:r>
              <a:rPr lang="en-US" sz="2400" dirty="0">
                <a:solidFill>
                  <a:schemeClr val="accent2"/>
                </a:solidFill>
              </a:rPr>
              <a:t>     </a:t>
            </a:r>
            <a:r>
              <a:rPr lang="en-US" sz="2400" dirty="0">
                <a:solidFill>
                  <a:srgbClr val="FF0000"/>
                </a:solidFill>
              </a:rPr>
              <a:t>Undecidable!</a:t>
            </a:r>
            <a:endParaRPr lang="en-US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7831C0-A4CE-22CD-AE6D-7E3F7F94390A}"/>
              </a:ext>
            </a:extLst>
          </p:cNvPr>
          <p:cNvSpPr txBox="1"/>
          <p:nvPr/>
        </p:nvSpPr>
        <p:spPr>
          <a:xfrm>
            <a:off x="6670779" y="5633884"/>
            <a:ext cx="48472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``The first English sentence that needs fourteen words to describe.’’</a:t>
            </a:r>
          </a:p>
        </p:txBody>
      </p:sp>
    </p:spTree>
    <p:extLst>
      <p:ext uri="{BB962C8B-B14F-4D97-AF65-F5344CB8AC3E}">
        <p14:creationId xmlns:p14="http://schemas.microsoft.com/office/powerpoint/2010/main" val="3679388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/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9E1F0E-7E17-8F58-8363-738219425B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Self-reference</a:t>
            </a:r>
          </a:p>
        </p:txBody>
      </p:sp>
      <p:sp>
        <p:nvSpPr>
          <p:cNvPr id="1033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graffiti art on a wall stating &quot;SORRY ABOUT YOUR WALL&quot;">
            <a:extLst>
              <a:ext uri="{FF2B5EF4-FFF2-40B4-BE49-F238E27FC236}">
                <a16:creationId xmlns:a16="http://schemas.microsoft.com/office/drawing/2014/main" id="{7544712B-1055-7AD8-91A9-6303431538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54296" y="709803"/>
            <a:ext cx="7214616" cy="5410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44163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6E8C3E-74C0-ED16-9651-F20FDF4492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85B8DC-AE3F-342D-3A03-E0FA27866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Time-bounded</a:t>
            </a:r>
            <a:r>
              <a:rPr lang="en-US" dirty="0"/>
              <a:t> Kolmogorov Complexity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47C4F7D-9824-4BD0-E9D1-89EA12EAC4FC}"/>
                  </a:ext>
                </a:extLst>
              </p:cNvPr>
              <p:cNvSpPr txBox="1"/>
              <p:nvPr/>
            </p:nvSpPr>
            <p:spPr>
              <a:xfrm>
                <a:off x="943488" y="1879909"/>
                <a:ext cx="9912580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rgbClr val="7030A0"/>
                    </a:solidFill>
                  </a:rPr>
                  <a:t>Def (</a:t>
                </a:r>
                <a:r>
                  <a:rPr lang="en-US" sz="2400" dirty="0">
                    <a:solidFill>
                      <a:srgbClr val="0070C0"/>
                    </a:solidFill>
                  </a:rPr>
                  <a:t>Time-bounded </a:t>
                </a:r>
                <a:r>
                  <a:rPr lang="en-US" sz="2400" dirty="0">
                    <a:solidFill>
                      <a:srgbClr val="7030A0"/>
                    </a:solidFill>
                  </a:rPr>
                  <a:t>Kolmogorov Complexity)</a:t>
                </a:r>
                <a:r>
                  <a:rPr lang="en-US" sz="2400" dirty="0"/>
                  <a:t>:  </a:t>
                </a:r>
              </a:p>
              <a:p>
                <a:r>
                  <a:rPr lang="en-US" sz="2400" dirty="0">
                    <a:solidFill>
                      <a:srgbClr val="0070C0"/>
                    </a:solidFill>
                  </a:rPr>
                  <a:t>   Time-bounded </a:t>
                </a:r>
                <a:r>
                  <a:rPr lang="en-US" sz="2400" dirty="0"/>
                  <a:t>Kolmogorov complexity </a:t>
                </a:r>
              </a:p>
              <a:p>
                <a:r>
                  <a:rPr lang="en-US" sz="2400" dirty="0"/>
                  <a:t>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K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  <m:d>
                      <m:dPr>
                        <m:ctrlP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length of the shortest string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⟨</m:t>
                    </m:r>
                    <m:r>
                      <m:rPr>
                        <m:sty m:val="p"/>
                      </m:rPr>
                      <a:rPr lang="en-US" sz="2400" b="0" i="1" smtClean="0">
                        <a:latin typeface="Cambria Math" panose="02040503050406030204" pitchFamily="18" charset="0"/>
                      </a:rPr>
                      <m:t>M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r>
                  <a:rPr lang="en-US" sz="2400" dirty="0"/>
                  <a:t>, </a:t>
                </a:r>
              </a:p>
              <a:p>
                <a:r>
                  <a:rPr lang="en-US" sz="2400" dirty="0"/>
                  <a:t>                   such that M on input w </a:t>
                </a:r>
                <a:r>
                  <a:rPr lang="en-US" sz="2400" dirty="0">
                    <a:solidFill>
                      <a:srgbClr val="FF0000"/>
                    </a:solidFill>
                  </a:rPr>
                  <a:t>outputs x</a:t>
                </a:r>
                <a:r>
                  <a:rPr lang="en-US" sz="2400" dirty="0"/>
                  <a:t> within time </a:t>
                </a:r>
                <a:r>
                  <a:rPr lang="en-US" sz="2400" dirty="0">
                    <a:solidFill>
                      <a:srgbClr val="0070C0"/>
                    </a:solidFill>
                  </a:rPr>
                  <a:t>t(|x|).</a:t>
                </a: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47C4F7D-9824-4BD0-E9D1-89EA12EAC4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3488" y="1879909"/>
                <a:ext cx="9912580" cy="1569660"/>
              </a:xfrm>
              <a:prstGeom prst="rect">
                <a:avLst/>
              </a:prstGeom>
              <a:blipFill>
                <a:blip r:embed="rId2"/>
                <a:stretch>
                  <a:fillRect l="-1024" t="-2400"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A452CC0-D1F5-6332-69BB-33069BA9CD09}"/>
                  </a:ext>
                </a:extLst>
              </p:cNvPr>
              <p:cNvSpPr txBox="1"/>
              <p:nvPr/>
            </p:nvSpPr>
            <p:spPr>
              <a:xfrm>
                <a:off x="943488" y="3804545"/>
                <a:ext cx="9912580" cy="23247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rgbClr val="7030A0"/>
                    </a:solidFill>
                  </a:rPr>
                  <a:t>Minimum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4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K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24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rgbClr val="7030A0"/>
                    </a:solidFill>
                  </a:rPr>
                  <a:t> Complexity Problem (</a:t>
                </a:r>
                <a:r>
                  <a:rPr lang="en-US" sz="2400" dirty="0">
                    <a:solidFill>
                      <a:srgbClr val="FF0000"/>
                    </a:solidFill>
                  </a:rPr>
                  <a:t>MINKT</a:t>
                </a:r>
                <a:r>
                  <a:rPr lang="en-US" sz="2400" dirty="0">
                    <a:solidFill>
                      <a:srgbClr val="7030A0"/>
                    </a:solidFill>
                  </a:rPr>
                  <a:t>):</a:t>
                </a:r>
              </a:p>
              <a:p>
                <a:r>
                  <a:rPr lang="en-US" sz="2400" dirty="0"/>
                  <a:t>  INPUT:  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  <m:sup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  <m:sup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sup>
                    </m:sSup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2400" dirty="0"/>
              </a:p>
              <a:p>
                <a:endParaRPr lang="en-US" sz="2400" dirty="0">
                  <a:solidFill>
                    <a:srgbClr val="FF0000"/>
                  </a:solidFill>
                </a:endParaRPr>
              </a:p>
              <a:p>
                <a:r>
                  <a:rPr lang="en-US" sz="2400" dirty="0"/>
                  <a:t>  OUTPUT: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400" b="0" i="1" smtClean="0">
                            <a:latin typeface="Cambria Math" panose="02040503050406030204" pitchFamily="18" charset="0"/>
                          </a:rPr>
                          <m:t>K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)≤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400" dirty="0"/>
                  <a:t> or not.</a:t>
                </a:r>
              </a:p>
              <a:p>
                <a:endParaRPr lang="en-US" sz="2400" dirty="0"/>
              </a:p>
              <a:p>
                <a:r>
                  <a:rPr lang="en-US" sz="2400" dirty="0">
                    <a:solidFill>
                      <a:srgbClr val="FF0000"/>
                    </a:solidFill>
                  </a:rPr>
                  <a:t>  </a:t>
                </a:r>
                <a:r>
                  <a:rPr lang="en-US" sz="2400" dirty="0"/>
                  <a:t>Clearly </a:t>
                </a:r>
                <a:r>
                  <a:rPr lang="en-US" sz="2400" dirty="0">
                    <a:solidFill>
                      <a:srgbClr val="FF0000"/>
                    </a:solidFill>
                  </a:rPr>
                  <a:t>MINKT  </a:t>
                </a:r>
                <a:r>
                  <a:rPr lang="en-US" sz="2400" dirty="0">
                    <a:solidFill>
                      <a:schemeClr val="tx1"/>
                    </a:solidFill>
                  </a:rPr>
                  <a:t>in NP.</a:t>
                </a:r>
                <a:endParaRPr lang="en-US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A452CC0-D1F5-6332-69BB-33069BA9CD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3488" y="3804545"/>
                <a:ext cx="9912580" cy="2324739"/>
              </a:xfrm>
              <a:prstGeom prst="rect">
                <a:avLst/>
              </a:prstGeom>
              <a:blipFill>
                <a:blip r:embed="rId3"/>
                <a:stretch>
                  <a:fillRect l="-1024" t="-1630"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23565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4938D9D5-DC16-C86F-6D1C-0F9C468A8A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9778" y="265471"/>
            <a:ext cx="6759790" cy="632705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A876A72-1F7C-9214-E055-5580D7C6D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Recap: Natural Proof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B52A8A-C9FF-C535-6EC0-6D564C47D0CF}"/>
              </a:ext>
            </a:extLst>
          </p:cNvPr>
          <p:cNvSpPr txBox="1"/>
          <p:nvPr/>
        </p:nvSpPr>
        <p:spPr>
          <a:xfrm>
            <a:off x="943488" y="1879909"/>
            <a:ext cx="9912580" cy="862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7030A0"/>
                </a:solidFill>
              </a:rPr>
              <a:t>Motivating</a:t>
            </a:r>
            <a:r>
              <a:rPr lang="zh-CN" altLang="en-US" sz="2400" dirty="0">
                <a:solidFill>
                  <a:srgbClr val="7030A0"/>
                </a:solidFill>
              </a:rPr>
              <a:t> </a:t>
            </a:r>
            <a:r>
              <a:rPr lang="en-US" altLang="zh-CN" sz="2400" dirty="0">
                <a:solidFill>
                  <a:srgbClr val="7030A0"/>
                </a:solidFill>
              </a:rPr>
              <a:t>Question</a:t>
            </a:r>
            <a:r>
              <a:rPr lang="en-US" sz="2400" dirty="0"/>
              <a:t>:  </a:t>
            </a:r>
          </a:p>
          <a:p>
            <a:r>
              <a:rPr lang="en-US" sz="2400" dirty="0"/>
              <a:t>   Why are </a:t>
            </a:r>
            <a:r>
              <a:rPr lang="en-US" sz="2400" dirty="0">
                <a:solidFill>
                  <a:srgbClr val="FF0000"/>
                </a:solidFill>
              </a:rPr>
              <a:t>circuit lower bounds </a:t>
            </a:r>
            <a:r>
              <a:rPr lang="en-US" sz="2400" dirty="0"/>
              <a:t>so hard?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2D2BA2B-5051-5ACC-AC21-954399279513}"/>
                  </a:ext>
                </a:extLst>
              </p:cNvPr>
              <p:cNvSpPr txBox="1"/>
              <p:nvPr/>
            </p:nvSpPr>
            <p:spPr>
              <a:xfrm>
                <a:off x="943488" y="2997696"/>
                <a:ext cx="9912580" cy="32744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rgbClr val="7030A0"/>
                    </a:solidFill>
                  </a:rPr>
                  <a:t>Natural Proof</a:t>
                </a:r>
                <a:r>
                  <a:rPr lang="en-US" sz="2400" dirty="0"/>
                  <a:t>:  </a:t>
                </a:r>
              </a:p>
              <a:p>
                <a:r>
                  <a:rPr lang="en-US" sz="2400" dirty="0"/>
                  <a:t>   A property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Π</m:t>
                    </m:r>
                  </m:oMath>
                </a14:m>
                <a:r>
                  <a:rPr lang="en-US" sz="2400" dirty="0"/>
                  <a:t> is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sz="2400" dirty="0"/>
                  <a:t>-useful natural proof if:</a:t>
                </a:r>
              </a:p>
              <a:p>
                <a:pPr marL="457200" indent="-457200">
                  <a:buAutoNum type="arabicPeriod"/>
                </a:pPr>
                <a:r>
                  <a:rPr lang="en-US" sz="2400" dirty="0">
                    <a:solidFill>
                      <a:schemeClr val="accent1"/>
                    </a:solidFill>
                  </a:rPr>
                  <a:t>(Useful) </a:t>
                </a:r>
                <a:r>
                  <a:rPr lang="en-US" sz="2400" i="1" dirty="0">
                    <a:latin typeface="Cambria Math" panose="02040503050406030204" pitchFamily="18" charset="0"/>
                  </a:rPr>
                  <a:t> 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SIZE</m:t>
                    </m:r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p>
                        </m:sSup>
                      </m:e>
                    </m:d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∉</m:t>
                    </m:r>
                    <m:r>
                      <m:rPr>
                        <m:sty m:val="p"/>
                      </m:rPr>
                      <a:rPr lang="en-US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Π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24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457200" indent="-457200">
                  <a:buAutoNum type="arabicPeriod" startAt="2"/>
                </a:pPr>
                <a:r>
                  <a:rPr lang="en-US" sz="2400" dirty="0">
                    <a:solidFill>
                      <a:schemeClr val="accent6"/>
                    </a:solidFill>
                  </a:rPr>
                  <a:t>(Constructive) </a:t>
                </a:r>
              </a:p>
              <a:p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       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∃</m:t>
                    </m:r>
                    <m:r>
                      <m:rPr>
                        <m:sty m:val="p"/>
                      </m:rP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poly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d>
                      </m:e>
                    </m:d>
                    <m:r>
                      <m:rPr>
                        <m:lit/>
                      </m:rP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time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2400" dirty="0"/>
                  <a:t>, that </a:t>
                </a:r>
              </a:p>
              <a:p>
                <a:r>
                  <a:rPr lang="en-US" sz="2400" dirty="0"/>
                  <a:t>         decides whether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</a:rPr>
                      <m:t>Π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2400" dirty="0"/>
              </a:p>
              <a:p>
                <a:pPr marL="457200" indent="-457200">
                  <a:buAutoNum type="arabicPeriod" startAt="3"/>
                </a:pPr>
                <a:r>
                  <a:rPr lang="en-US" sz="2400" dirty="0">
                    <a:solidFill>
                      <a:schemeClr val="accent2"/>
                    </a:solidFill>
                  </a:rPr>
                  <a:t>(Large) </a:t>
                </a:r>
              </a:p>
              <a:p>
                <a:pPr lvl="1"/>
                <a:r>
                  <a:rPr lang="en-US" sz="2400" dirty="0"/>
                  <a:t>   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Pr</m:t>
                        </m:r>
                      </m:e>
                      <m:li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lim>
                    </m:limLow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Π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≥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2D2BA2B-5051-5ACC-AC21-9543992795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3488" y="2997696"/>
                <a:ext cx="9912580" cy="3274423"/>
              </a:xfrm>
              <a:prstGeom prst="rect">
                <a:avLst/>
              </a:prstGeom>
              <a:blipFill>
                <a:blip r:embed="rId3"/>
                <a:stretch>
                  <a:fillRect l="-1024" t="-1550" b="-7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88817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4938D9D5-DC16-C86F-6D1C-0F9C468A8A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9778" y="265471"/>
            <a:ext cx="6759790" cy="632705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A876A72-1F7C-9214-E055-5580D7C6D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Recap: Natural Proof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B52A8A-C9FF-C535-6EC0-6D564C47D0CF}"/>
              </a:ext>
            </a:extLst>
          </p:cNvPr>
          <p:cNvSpPr txBox="1"/>
          <p:nvPr/>
        </p:nvSpPr>
        <p:spPr>
          <a:xfrm>
            <a:off x="943488" y="1879909"/>
            <a:ext cx="9912580" cy="862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7030A0"/>
                </a:solidFill>
              </a:rPr>
              <a:t>Motivating</a:t>
            </a:r>
            <a:r>
              <a:rPr lang="zh-CN" altLang="en-US" sz="2400" dirty="0">
                <a:solidFill>
                  <a:srgbClr val="7030A0"/>
                </a:solidFill>
              </a:rPr>
              <a:t> </a:t>
            </a:r>
            <a:r>
              <a:rPr lang="en-US" altLang="zh-CN" sz="2400" dirty="0">
                <a:solidFill>
                  <a:srgbClr val="7030A0"/>
                </a:solidFill>
              </a:rPr>
              <a:t>Question</a:t>
            </a:r>
            <a:r>
              <a:rPr lang="en-US" sz="2400" dirty="0"/>
              <a:t>:  </a:t>
            </a:r>
          </a:p>
          <a:p>
            <a:r>
              <a:rPr lang="en-US" sz="2400" dirty="0"/>
              <a:t>   Why are </a:t>
            </a:r>
            <a:r>
              <a:rPr lang="en-US" sz="2400" dirty="0">
                <a:solidFill>
                  <a:srgbClr val="FF0000"/>
                </a:solidFill>
              </a:rPr>
              <a:t>circuit lower bounds </a:t>
            </a:r>
            <a:r>
              <a:rPr lang="en-US" sz="2400" dirty="0"/>
              <a:t>so hard?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2D2BA2B-5051-5ACC-AC21-954399279513}"/>
                  </a:ext>
                </a:extLst>
              </p:cNvPr>
              <p:cNvSpPr txBox="1"/>
              <p:nvPr/>
            </p:nvSpPr>
            <p:spPr>
              <a:xfrm>
                <a:off x="943488" y="2997696"/>
                <a:ext cx="9912580" cy="32744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rgbClr val="7030A0"/>
                    </a:solidFill>
                  </a:rPr>
                  <a:t>Natural Proof</a:t>
                </a:r>
                <a:r>
                  <a:rPr lang="en-US" sz="2400" dirty="0"/>
                  <a:t>:  </a:t>
                </a:r>
              </a:p>
              <a:p>
                <a:r>
                  <a:rPr lang="en-US" sz="2400" dirty="0"/>
                  <a:t>   A property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Π</m:t>
                    </m:r>
                  </m:oMath>
                </a14:m>
                <a:r>
                  <a:rPr lang="en-US" sz="2400" dirty="0"/>
                  <a:t> is decided by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2400" dirty="0"/>
                  <a:t> is natural if</a:t>
                </a:r>
              </a:p>
              <a:p>
                <a:pPr marL="457200" indent="-457200">
                  <a:buAutoNum type="arabicPeriod"/>
                </a:pPr>
                <a:r>
                  <a:rPr lang="en-US" sz="2400" dirty="0">
                    <a:solidFill>
                      <a:schemeClr val="accent1"/>
                    </a:solidFill>
                  </a:rPr>
                  <a:t>(Useful) </a:t>
                </a:r>
                <a:r>
                  <a:rPr lang="en-US" sz="2400" i="1" dirty="0">
                    <a:latin typeface="Cambria Math" panose="02040503050406030204" pitchFamily="18" charset="0"/>
                  </a:rPr>
                  <a:t> 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SIZE</m:t>
                    </m:r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p>
                        </m:sSup>
                      </m:e>
                    </m:d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=0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24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457200" indent="-457200">
                  <a:buAutoNum type="arabicPeriod"/>
                </a:pPr>
                <a:endParaRPr lang="en-US" sz="2400" i="1" dirty="0">
                  <a:latin typeface="Cambria Math" panose="02040503050406030204" pitchFamily="18" charset="0"/>
                </a:endParaRPr>
              </a:p>
              <a:p>
                <a:pPr marL="457200" indent="-457200">
                  <a:buAutoNum type="arabicPeriod"/>
                </a:pPr>
                <a:endParaRPr lang="en-US" sz="24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457200" indent="-457200">
                  <a:buAutoNum type="arabicPeriod"/>
                </a:pPr>
                <a:endParaRPr lang="en-US" sz="24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457200" indent="-457200">
                  <a:buAutoNum type="arabicPeriod" startAt="3"/>
                </a:pPr>
                <a:r>
                  <a:rPr lang="en-US" sz="2400" dirty="0">
                    <a:solidFill>
                      <a:schemeClr val="accent2"/>
                    </a:solidFill>
                  </a:rPr>
                  <a:t>(Large) </a:t>
                </a:r>
              </a:p>
              <a:p>
                <a:pPr lvl="1"/>
                <a:r>
                  <a:rPr lang="en-US" sz="2400" dirty="0"/>
                  <a:t>   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Pr</m:t>
                        </m:r>
                      </m:e>
                      <m:li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lim>
                    </m:limLow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  <m:d>
                          <m:dPr>
                            <m:ctrlP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≥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2D2BA2B-5051-5ACC-AC21-9543992795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3488" y="2997696"/>
                <a:ext cx="9912580" cy="3274423"/>
              </a:xfrm>
              <a:prstGeom prst="rect">
                <a:avLst/>
              </a:prstGeom>
              <a:blipFill>
                <a:blip r:embed="rId3"/>
                <a:stretch>
                  <a:fillRect l="-1024" t="-1550" b="-7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87518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6445</TotalTime>
  <Words>3621</Words>
  <Application>Microsoft Macintosh PowerPoint</Application>
  <PresentationFormat>Widescreen</PresentationFormat>
  <Paragraphs>563</Paragraphs>
  <Slides>48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6" baseType="lpstr">
      <vt:lpstr>Fedra Sans Hebrew Demi</vt:lpstr>
      <vt:lpstr>inherit</vt:lpstr>
      <vt:lpstr>Arial</vt:lpstr>
      <vt:lpstr>Calibri</vt:lpstr>
      <vt:lpstr>Calibri Light</vt:lpstr>
      <vt:lpstr>Cambria Math</vt:lpstr>
      <vt:lpstr>Helvetica</vt:lpstr>
      <vt:lpstr>Office Theme</vt:lpstr>
      <vt:lpstr>PowerPoint Presentation</vt:lpstr>
      <vt:lpstr>What is Meta-Complexity?</vt:lpstr>
      <vt:lpstr>The Minimum Circuit Size Problem (MCSP)</vt:lpstr>
      <vt:lpstr>Kolmogorov Complexity</vt:lpstr>
      <vt:lpstr>Kolmogorov Complexity</vt:lpstr>
      <vt:lpstr>Self-reference</vt:lpstr>
      <vt:lpstr>Time-bounded Kolmogorov Complexity</vt:lpstr>
      <vt:lpstr>Recap: Natural Proof</vt:lpstr>
      <vt:lpstr>Recap: Natural Proof</vt:lpstr>
      <vt:lpstr>Natural Proof vs. MCSP</vt:lpstr>
      <vt:lpstr>What is Meta-Complexity?</vt:lpstr>
      <vt:lpstr>Why do we care about Meta-Complexity?</vt:lpstr>
      <vt:lpstr>Cryptography 101</vt:lpstr>
      <vt:lpstr>Complexity PRG vs. Crypto PRG</vt:lpstr>
      <vt:lpstr>Secret-key crypto</vt:lpstr>
      <vt:lpstr>If MCSP ∈P …</vt:lpstr>
      <vt:lpstr>Why do we care about Meta-Complexity?</vt:lpstr>
      <vt:lpstr>Motivations for average case complexity</vt:lpstr>
      <vt:lpstr>Average Case Complexity</vt:lpstr>
      <vt:lpstr>Average Case Complexity</vt:lpstr>
      <vt:lpstr>Average Case Complexity</vt:lpstr>
      <vt:lpstr>Impagliazzo’s Five Worlds</vt:lpstr>
      <vt:lpstr>Why do we care about Meta-Complexity?</vt:lpstr>
      <vt:lpstr>The holy-grail of crypto</vt:lpstr>
      <vt:lpstr>The holy-grail of crypto</vt:lpstr>
      <vt:lpstr>We will see…</vt:lpstr>
      <vt:lpstr>We will see…</vt:lpstr>
      <vt:lpstr>Why do we care about Meta-Complexity?</vt:lpstr>
      <vt:lpstr>Mystery: NP-hardness of MCSP ?</vt:lpstr>
      <vt:lpstr>Mystery: NP-hardness of MCSP ?</vt:lpstr>
      <vt:lpstr>Mystery: NP-hardness of MCSP ?</vt:lpstr>
      <vt:lpstr>Why do we care about Meta-Complexity?</vt:lpstr>
      <vt:lpstr>How does Meta-Complexity help?</vt:lpstr>
      <vt:lpstr>A simple example</vt:lpstr>
      <vt:lpstr>[FF’93] Barrier for worst-case to avg-case </vt:lpstr>
      <vt:lpstr>[FF’93] Barrier for worst-case to avg-case </vt:lpstr>
      <vt:lpstr>[FF’93] Barrier for worst-case to avg-case </vt:lpstr>
      <vt:lpstr>How does Meta-Complexity help?</vt:lpstr>
      <vt:lpstr>Complexity PRG vs. Crypto PRG</vt:lpstr>
      <vt:lpstr>Recap: Natural Proof </vt:lpstr>
      <vt:lpstr>[Hirahara’18]</vt:lpstr>
      <vt:lpstr>Recap: Trevisan’s Extractor</vt:lpstr>
      <vt:lpstr>Recap: Trevisan’s Extractor</vt:lpstr>
      <vt:lpstr>[Hirahara’18]</vt:lpstr>
      <vt:lpstr>[Hirahara’18]</vt:lpstr>
      <vt:lpstr>[Hirahara’18]</vt:lpstr>
      <vt:lpstr>Reflection</vt:lpstr>
      <vt:lpstr>Thanks.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Pseudorandomness for Bounded Space Computation </dc:title>
  <dc:creator>Hongxun Wu</dc:creator>
  <cp:lastModifiedBy>Hongxun Wu</cp:lastModifiedBy>
  <cp:revision>252</cp:revision>
  <dcterms:created xsi:type="dcterms:W3CDTF">2023-12-18T12:28:47Z</dcterms:created>
  <dcterms:modified xsi:type="dcterms:W3CDTF">2024-04-16T05:00:31Z</dcterms:modified>
</cp:coreProperties>
</file>